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60" r:id="rId6"/>
    <p:sldId id="276" r:id="rId7"/>
    <p:sldId id="277" r:id="rId8"/>
    <p:sldId id="278" r:id="rId9"/>
    <p:sldId id="261" r:id="rId10"/>
    <p:sldId id="262" r:id="rId11"/>
    <p:sldId id="264" r:id="rId12"/>
    <p:sldId id="265" r:id="rId13"/>
    <p:sldId id="263" r:id="rId14"/>
    <p:sldId id="274" r:id="rId15"/>
    <p:sldId id="259" r:id="rId16"/>
    <p:sldId id="266" r:id="rId17"/>
    <p:sldId id="267" r:id="rId18"/>
    <p:sldId id="268" r:id="rId19"/>
    <p:sldId id="272" r:id="rId20"/>
    <p:sldId id="269" r:id="rId21"/>
    <p:sldId id="270" r:id="rId22"/>
    <p:sldId id="271" r:id="rId23"/>
    <p:sldId id="273" r:id="rId24"/>
    <p:sldId id="282" r:id="rId25"/>
    <p:sldId id="281" r:id="rId26"/>
    <p:sldId id="28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uondept.bd\Internet\Personnel\Leveling\Preliminary%20Design%20Documents\A2B7%20MARS%20Modeling\Lumberjack%20data%204-11-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uondept.bd\Internet\Personnel\Leveling\Preliminary%20Design%20Documents\A2B7%20MARS%20Modeling\A2B7GTILnoTLMs\Just%20GTIL%20surface%20detecto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uondept.bd\Internet\Personnel\Leveling\Preliminary%20Design%20Documents\A2B7%20MARS%20Modeling\A2B7GTILnoTLMs\Just%20GTIL%20surface%20detecto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uondept.bd\Internet\Personnel\Leveling\Preliminary%20Design%20Documents\A2B7%20MARS%20Modeling\A2B7GTILnoTLMs\Just%20GTIL%20surface%20detecto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uondept.bd\Internet\Personnel\Leveling\Preliminary%20Design%20Documents\A2B7%20MARS%20Modeling\A2B7GTILnoTLMs\Just%20GTIL%20surface%20detector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uondept.bd\Internet\Personnel\Leveling\Preliminary%20Design%20Documents\ELAMTLM%20MARS%20Modeling\ELAMTLM\ELAMTL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uondept.bd\Internet\Personnel\Leveling\Preliminary%20Design%20Documents\ELAMTLM%20MARS%20Modeling\ELAMTLM\ELAMTL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/>
            </a:pPr>
            <a:r>
              <a:rPr lang="en-US" sz="1400" b="0"/>
              <a:t>Dose over A2B7 normalized to 3.6E13 8 GeV protons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April 2012</c:v>
          </c:tx>
          <c:spPr>
            <a:ln w="28575">
              <a:noFill/>
            </a:ln>
          </c:spPr>
          <c:xVal>
            <c:numRef>
              <c:f>'beam loss measurements'!$J$19:$N$19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xVal>
          <c:yVal>
            <c:numRef>
              <c:f>'beam loss measurements'!$J$20:$N$20</c:f>
              <c:numCache>
                <c:formatCode>General</c:formatCode>
                <c:ptCount val="5"/>
                <c:pt idx="0">
                  <c:v>7.5166195503176922E-2</c:v>
                </c:pt>
                <c:pt idx="1">
                  <c:v>0.19277180845628344</c:v>
                </c:pt>
                <c:pt idx="2">
                  <c:v>0.24987128754984941</c:v>
                </c:pt>
                <c:pt idx="3">
                  <c:v>0.22163033765801471</c:v>
                </c:pt>
                <c:pt idx="4">
                  <c:v>0.11425869039556698</c:v>
                </c:pt>
              </c:numCache>
            </c:numRef>
          </c:yVal>
        </c:ser>
        <c:ser>
          <c:idx val="1"/>
          <c:order val="1"/>
          <c:tx>
            <c:v>2000 sheilding assessment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'beam loss measurements'!$J$19:$N$19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xVal>
          <c:yVal>
            <c:numRef>
              <c:f>'beam loss measurements'!$K$29:$O$29</c:f>
              <c:numCache>
                <c:formatCode>General</c:formatCode>
                <c:ptCount val="5"/>
                <c:pt idx="0">
                  <c:v>9.9375225559406463E-2</c:v>
                </c:pt>
                <c:pt idx="1">
                  <c:v>0.22123064456775363</c:v>
                </c:pt>
                <c:pt idx="2">
                  <c:v>0.26174636358959191</c:v>
                </c:pt>
                <c:pt idx="3">
                  <c:v>0.22663967370753654</c:v>
                </c:pt>
                <c:pt idx="4">
                  <c:v>0.11869966811828014</c:v>
                </c:pt>
              </c:numCache>
            </c:numRef>
          </c:yVal>
        </c:ser>
        <c:axId val="65741184"/>
        <c:axId val="65743488"/>
      </c:scatterChart>
      <c:valAx>
        <c:axId val="65741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US end of A2B7 - feet</a:t>
                </a:r>
              </a:p>
            </c:rich>
          </c:tx>
          <c:layout/>
        </c:title>
        <c:numFmt formatCode="General" sourceLinked="1"/>
        <c:tickLblPos val="nextTo"/>
        <c:crossAx val="65743488"/>
        <c:crosses val="autoZero"/>
        <c:crossBetween val="midCat"/>
      </c:valAx>
      <c:valAx>
        <c:axId val="65743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mrem, QF assumed to be 1</a:t>
                </a:r>
              </a:p>
            </c:rich>
          </c:tx>
          <c:layout/>
        </c:title>
        <c:numFmt formatCode="General" sourceLinked="1"/>
        <c:tickLblPos val="nextTo"/>
        <c:crossAx val="6574118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Comparison of MARS</a:t>
            </a:r>
            <a:r>
              <a:rPr lang="en-US" b="0" baseline="0" dirty="0"/>
              <a:t> </a:t>
            </a:r>
            <a:r>
              <a:rPr lang="en-US" b="0" baseline="0" dirty="0" smtClean="0"/>
              <a:t>simulation </a:t>
            </a:r>
            <a:r>
              <a:rPr lang="en-US" b="0" baseline="0" dirty="0"/>
              <a:t>and </a:t>
            </a:r>
            <a:r>
              <a:rPr lang="en-US" b="0" dirty="0"/>
              <a:t>data at A2B7</a:t>
            </a:r>
          </a:p>
        </c:rich>
      </c:tx>
      <c:layout>
        <c:manualLayout>
          <c:xMode val="edge"/>
          <c:yMode val="edge"/>
          <c:x val="0.19596619851999494"/>
          <c:y val="1.3513513513513518E-2"/>
        </c:manualLayout>
      </c:layout>
    </c:title>
    <c:plotArea>
      <c:layout/>
      <c:scatterChart>
        <c:scatterStyle val="lineMarker"/>
        <c:ser>
          <c:idx val="0"/>
          <c:order val="0"/>
          <c:tx>
            <c:v>MARS calculation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'surface detector eng dep'!$C$65:$AF$65</c:f>
                <c:numCache>
                  <c:formatCode>General</c:formatCode>
                  <c:ptCount val="30"/>
                  <c:pt idx="0">
                    <c:v>1.9421652349491985E-2</c:v>
                  </c:pt>
                  <c:pt idx="1">
                    <c:v>2.2065632980054282E-2</c:v>
                  </c:pt>
                  <c:pt idx="2">
                    <c:v>4.1989511931550864E-2</c:v>
                  </c:pt>
                  <c:pt idx="3">
                    <c:v>3.4687646118201403E-2</c:v>
                  </c:pt>
                  <c:pt idx="4">
                    <c:v>4.8070403211572556E-2</c:v>
                  </c:pt>
                  <c:pt idx="5">
                    <c:v>3.3617348905681937E-2</c:v>
                  </c:pt>
                  <c:pt idx="6">
                    <c:v>6.4736878855271143E-2</c:v>
                  </c:pt>
                  <c:pt idx="7">
                    <c:v>6.9047930866222157E-2</c:v>
                  </c:pt>
                  <c:pt idx="8">
                    <c:v>6.3812021330734298E-2</c:v>
                  </c:pt>
                  <c:pt idx="9">
                    <c:v>6.9860803844028443E-2</c:v>
                  </c:pt>
                  <c:pt idx="10">
                    <c:v>4.9414504326386416E-2</c:v>
                  </c:pt>
                  <c:pt idx="11">
                    <c:v>5.8823920109736867E-2</c:v>
                  </c:pt>
                  <c:pt idx="12">
                    <c:v>9.130040135023515E-2</c:v>
                  </c:pt>
                  <c:pt idx="13">
                    <c:v>6.4543186074117853E-2</c:v>
                  </c:pt>
                  <c:pt idx="14">
                    <c:v>9.0332003546635967E-2</c:v>
                  </c:pt>
                  <c:pt idx="15">
                    <c:v>0.1667628777988662</c:v>
                  </c:pt>
                  <c:pt idx="16">
                    <c:v>5.3866374252748192E-2</c:v>
                  </c:pt>
                  <c:pt idx="17">
                    <c:v>5.3063240343061924E-2</c:v>
                  </c:pt>
                  <c:pt idx="18">
                    <c:v>5.1537446281220561E-2</c:v>
                  </c:pt>
                  <c:pt idx="19">
                    <c:v>5.3600717080595675E-2</c:v>
                  </c:pt>
                  <c:pt idx="20">
                    <c:v>5.4270662870352947E-2</c:v>
                  </c:pt>
                  <c:pt idx="21">
                    <c:v>6.4151682006222538E-2</c:v>
                  </c:pt>
                  <c:pt idx="22">
                    <c:v>6.2074048973112847E-2</c:v>
                  </c:pt>
                  <c:pt idx="23">
                    <c:v>4.9866332157039756E-2</c:v>
                  </c:pt>
                  <c:pt idx="24">
                    <c:v>2.9402735388906975E-2</c:v>
                  </c:pt>
                  <c:pt idx="25">
                    <c:v>2.7136386896628586E-2</c:v>
                  </c:pt>
                  <c:pt idx="26">
                    <c:v>3.4623625785508982E-2</c:v>
                  </c:pt>
                  <c:pt idx="27">
                    <c:v>2.1071176178650543E-2</c:v>
                  </c:pt>
                  <c:pt idx="28">
                    <c:v>2.1566467042322485E-2</c:v>
                  </c:pt>
                  <c:pt idx="29">
                    <c:v>1.8436067184893962E-2</c:v>
                  </c:pt>
                </c:numCache>
              </c:numRef>
            </c:plus>
            <c:minus>
              <c:numRef>
                <c:f>'surface detector eng dep'!$C$65:$AF$65</c:f>
                <c:numCache>
                  <c:formatCode>General</c:formatCode>
                  <c:ptCount val="30"/>
                  <c:pt idx="0">
                    <c:v>1.9421652349491985E-2</c:v>
                  </c:pt>
                  <c:pt idx="1">
                    <c:v>2.2065632980054282E-2</c:v>
                  </c:pt>
                  <c:pt idx="2">
                    <c:v>4.1989511931550864E-2</c:v>
                  </c:pt>
                  <c:pt idx="3">
                    <c:v>3.4687646118201403E-2</c:v>
                  </c:pt>
                  <c:pt idx="4">
                    <c:v>4.8070403211572556E-2</c:v>
                  </c:pt>
                  <c:pt idx="5">
                    <c:v>3.3617348905681937E-2</c:v>
                  </c:pt>
                  <c:pt idx="6">
                    <c:v>6.4736878855271143E-2</c:v>
                  </c:pt>
                  <c:pt idx="7">
                    <c:v>6.9047930866222157E-2</c:v>
                  </c:pt>
                  <c:pt idx="8">
                    <c:v>6.3812021330734298E-2</c:v>
                  </c:pt>
                  <c:pt idx="9">
                    <c:v>6.9860803844028443E-2</c:v>
                  </c:pt>
                  <c:pt idx="10">
                    <c:v>4.9414504326386416E-2</c:v>
                  </c:pt>
                  <c:pt idx="11">
                    <c:v>5.8823920109736867E-2</c:v>
                  </c:pt>
                  <c:pt idx="12">
                    <c:v>9.130040135023515E-2</c:v>
                  </c:pt>
                  <c:pt idx="13">
                    <c:v>6.4543186074117853E-2</c:v>
                  </c:pt>
                  <c:pt idx="14">
                    <c:v>9.0332003546635967E-2</c:v>
                  </c:pt>
                  <c:pt idx="15">
                    <c:v>0.1667628777988662</c:v>
                  </c:pt>
                  <c:pt idx="16">
                    <c:v>5.3866374252748192E-2</c:v>
                  </c:pt>
                  <c:pt idx="17">
                    <c:v>5.3063240343061924E-2</c:v>
                  </c:pt>
                  <c:pt idx="18">
                    <c:v>5.1537446281220561E-2</c:v>
                  </c:pt>
                  <c:pt idx="19">
                    <c:v>5.3600717080595675E-2</c:v>
                  </c:pt>
                  <c:pt idx="20">
                    <c:v>5.4270662870352947E-2</c:v>
                  </c:pt>
                  <c:pt idx="21">
                    <c:v>6.4151682006222538E-2</c:v>
                  </c:pt>
                  <c:pt idx="22">
                    <c:v>6.2074048973112847E-2</c:v>
                  </c:pt>
                  <c:pt idx="23">
                    <c:v>4.9866332157039756E-2</c:v>
                  </c:pt>
                  <c:pt idx="24">
                    <c:v>2.9402735388906975E-2</c:v>
                  </c:pt>
                  <c:pt idx="25">
                    <c:v>2.7136386896628586E-2</c:v>
                  </c:pt>
                  <c:pt idx="26">
                    <c:v>3.4623625785508982E-2</c:v>
                  </c:pt>
                  <c:pt idx="27">
                    <c:v>2.1071176178650543E-2</c:v>
                  </c:pt>
                  <c:pt idx="28">
                    <c:v>2.1566467042322485E-2</c:v>
                  </c:pt>
                  <c:pt idx="29">
                    <c:v>1.8436067184893962E-2</c:v>
                  </c:pt>
                </c:numCache>
              </c:numRef>
            </c:minus>
          </c:errBars>
          <c:xVal>
            <c:numRef>
              <c:f>'A2B7 Surface Detector Array'!$C$6:$AF$6</c:f>
              <c:numCache>
                <c:formatCode>0.00</c:formatCode>
                <c:ptCount val="30"/>
                <c:pt idx="0">
                  <c:v>0.49212598425196857</c:v>
                </c:pt>
                <c:pt idx="1">
                  <c:v>1.4763779527559058</c:v>
                </c:pt>
                <c:pt idx="2">
                  <c:v>2.4606299212598421</c:v>
                </c:pt>
                <c:pt idx="3">
                  <c:v>3.4448818897637792</c:v>
                </c:pt>
                <c:pt idx="4">
                  <c:v>4.4291338582677158</c:v>
                </c:pt>
                <c:pt idx="5">
                  <c:v>5.4133858267716519</c:v>
                </c:pt>
                <c:pt idx="6">
                  <c:v>6.3976377952755898</c:v>
                </c:pt>
                <c:pt idx="7">
                  <c:v>7.3818897637795278</c:v>
                </c:pt>
                <c:pt idx="8">
                  <c:v>8.3661417322834648</c:v>
                </c:pt>
                <c:pt idx="9">
                  <c:v>9.3503937007874018</c:v>
                </c:pt>
                <c:pt idx="10">
                  <c:v>10.334645669291339</c:v>
                </c:pt>
                <c:pt idx="11">
                  <c:v>11.318897637795276</c:v>
                </c:pt>
                <c:pt idx="12">
                  <c:v>12.303149606299217</c:v>
                </c:pt>
                <c:pt idx="13">
                  <c:v>13.28740157480315</c:v>
                </c:pt>
                <c:pt idx="14">
                  <c:v>14.271653543307087</c:v>
                </c:pt>
                <c:pt idx="15">
                  <c:v>15.255905511811022</c:v>
                </c:pt>
                <c:pt idx="16">
                  <c:v>16.240157480314959</c:v>
                </c:pt>
                <c:pt idx="17">
                  <c:v>17.224409448818896</c:v>
                </c:pt>
                <c:pt idx="18">
                  <c:v>18.20866141732283</c:v>
                </c:pt>
                <c:pt idx="19">
                  <c:v>19.19291338582677</c:v>
                </c:pt>
                <c:pt idx="20">
                  <c:v>20.177165354330711</c:v>
                </c:pt>
                <c:pt idx="21">
                  <c:v>21.161417322834644</c:v>
                </c:pt>
                <c:pt idx="22">
                  <c:v>22.145669291338582</c:v>
                </c:pt>
                <c:pt idx="23">
                  <c:v>23.129921259842526</c:v>
                </c:pt>
                <c:pt idx="24">
                  <c:v>24.114173228346463</c:v>
                </c:pt>
                <c:pt idx="25">
                  <c:v>25.098425196850396</c:v>
                </c:pt>
                <c:pt idx="26">
                  <c:v>26.082677165354326</c:v>
                </c:pt>
                <c:pt idx="27">
                  <c:v>27.066929133858267</c:v>
                </c:pt>
                <c:pt idx="28">
                  <c:v>28.051181102362204</c:v>
                </c:pt>
                <c:pt idx="29">
                  <c:v>29.035433070866137</c:v>
                </c:pt>
              </c:numCache>
            </c:numRef>
          </c:xVal>
          <c:yVal>
            <c:numRef>
              <c:f>'surface detector eng dep'!$C$63:$AF$63</c:f>
              <c:numCache>
                <c:formatCode>0.00</c:formatCode>
                <c:ptCount val="30"/>
                <c:pt idx="0">
                  <c:v>5.3289599999999993E-2</c:v>
                </c:pt>
                <c:pt idx="1">
                  <c:v>6.6240000000000007E-2</c:v>
                </c:pt>
                <c:pt idx="2">
                  <c:v>0.11212032000000002</c:v>
                </c:pt>
                <c:pt idx="3">
                  <c:v>0.11848320000000002</c:v>
                </c:pt>
                <c:pt idx="4">
                  <c:v>0.19313279999999997</c:v>
                </c:pt>
                <c:pt idx="5">
                  <c:v>0.17936640000000004</c:v>
                </c:pt>
                <c:pt idx="6">
                  <c:v>0.24124800000000007</c:v>
                </c:pt>
                <c:pt idx="7">
                  <c:v>0.33325440000000006</c:v>
                </c:pt>
                <c:pt idx="8">
                  <c:v>0.30691200000000007</c:v>
                </c:pt>
                <c:pt idx="9">
                  <c:v>0.37822080000000008</c:v>
                </c:pt>
                <c:pt idx="10">
                  <c:v>0.34621440000000009</c:v>
                </c:pt>
                <c:pt idx="11">
                  <c:v>0.35011200000000003</c:v>
                </c:pt>
                <c:pt idx="12">
                  <c:v>0.50363520000000017</c:v>
                </c:pt>
                <c:pt idx="13">
                  <c:v>0.41472000000000009</c:v>
                </c:pt>
                <c:pt idx="14">
                  <c:v>0.46350720000000001</c:v>
                </c:pt>
                <c:pt idx="15">
                  <c:v>0.53719679999999981</c:v>
                </c:pt>
                <c:pt idx="16">
                  <c:v>0.34558080000000008</c:v>
                </c:pt>
                <c:pt idx="17">
                  <c:v>0.33663360000000009</c:v>
                </c:pt>
                <c:pt idx="18">
                  <c:v>0.31011840000000007</c:v>
                </c:pt>
                <c:pt idx="19">
                  <c:v>0.2943360000000001</c:v>
                </c:pt>
                <c:pt idx="20">
                  <c:v>0.26430720000000002</c:v>
                </c:pt>
                <c:pt idx="21">
                  <c:v>0.25614719999999996</c:v>
                </c:pt>
                <c:pt idx="22">
                  <c:v>0.2562816</c:v>
                </c:pt>
                <c:pt idx="23">
                  <c:v>0.17986559999999999</c:v>
                </c:pt>
                <c:pt idx="24">
                  <c:v>0.11322240000000001</c:v>
                </c:pt>
                <c:pt idx="25">
                  <c:v>0.10529280000000003</c:v>
                </c:pt>
                <c:pt idx="26">
                  <c:v>0.12431999999999997</c:v>
                </c:pt>
                <c:pt idx="27">
                  <c:v>6.8722560000000016E-2</c:v>
                </c:pt>
                <c:pt idx="28">
                  <c:v>6.6566400000000026E-2</c:v>
                </c:pt>
                <c:pt idx="29">
                  <c:v>6.5178239999999998E-2</c:v>
                </c:pt>
              </c:numCache>
            </c:numRef>
          </c:yVal>
        </c:ser>
        <c:ser>
          <c:idx val="1"/>
          <c:order val="1"/>
          <c:tx>
            <c:v>2012 measurement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'A2B7 Surface Detector Array'!$C$68:$G$68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xVal>
          <c:yVal>
            <c:numRef>
              <c:f>'A2B7 Surface Detector Array'!$C$70:$G$70</c:f>
              <c:numCache>
                <c:formatCode>General</c:formatCode>
                <c:ptCount val="5"/>
                <c:pt idx="0">
                  <c:v>7.5166195503176714E-2</c:v>
                </c:pt>
                <c:pt idx="1">
                  <c:v>0.19277180845628306</c:v>
                </c:pt>
                <c:pt idx="2">
                  <c:v>0.24987128754984919</c:v>
                </c:pt>
                <c:pt idx="3">
                  <c:v>0.22163033765801471</c:v>
                </c:pt>
                <c:pt idx="4">
                  <c:v>0.11425869039556714</c:v>
                </c:pt>
              </c:numCache>
            </c:numRef>
          </c:yVal>
        </c:ser>
        <c:axId val="65764736"/>
        <c:axId val="65775488"/>
      </c:scatterChart>
      <c:valAx>
        <c:axId val="65764736"/>
        <c:scaling>
          <c:orientation val="minMax"/>
          <c:max val="3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feet relative to US end of A2B7</a:t>
                </a:r>
              </a:p>
            </c:rich>
          </c:tx>
          <c:layout/>
        </c:title>
        <c:numFmt formatCode="0.00" sourceLinked="1"/>
        <c:tickLblPos val="nextTo"/>
        <c:crossAx val="65775488"/>
        <c:crosses val="autoZero"/>
        <c:crossBetween val="midCat"/>
      </c:valAx>
      <c:valAx>
        <c:axId val="6577548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mrad per 3.6E13 protons</a:t>
                </a:r>
              </a:p>
            </c:rich>
          </c:tx>
          <c:layout/>
        </c:title>
        <c:numFmt formatCode="0.00" sourceLinked="1"/>
        <c:tickLblPos val="nextTo"/>
        <c:crossAx val="6576473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 b="0"/>
            </a:pPr>
            <a:r>
              <a:rPr lang="en-US" b="0"/>
              <a:t>Comparison of MARS calculation using different soil</a:t>
            </a:r>
            <a:r>
              <a:rPr lang="en-US" b="0" baseline="0"/>
              <a:t> densities</a:t>
            </a:r>
            <a:endParaRPr lang="en-US" b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GTIL - 2.24 g/cc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'A2B7 Surface Detector Array'!$C$65:$AF$65</c:f>
                <c:numCache>
                  <c:formatCode>General</c:formatCode>
                  <c:ptCount val="30"/>
                  <c:pt idx="0">
                    <c:v>0.18405569454931173</c:v>
                  </c:pt>
                  <c:pt idx="1">
                    <c:v>7.1726704369818012E-2</c:v>
                  </c:pt>
                  <c:pt idx="2">
                    <c:v>0.10140999969220985</c:v>
                  </c:pt>
                  <c:pt idx="3">
                    <c:v>0.42981682514845077</c:v>
                  </c:pt>
                  <c:pt idx="4">
                    <c:v>0.19035384835123428</c:v>
                  </c:pt>
                  <c:pt idx="5">
                    <c:v>0.22487645302835912</c:v>
                  </c:pt>
                  <c:pt idx="6">
                    <c:v>0.23631642664335281</c:v>
                  </c:pt>
                  <c:pt idx="7">
                    <c:v>0.51815143340942182</c:v>
                  </c:pt>
                  <c:pt idx="8">
                    <c:v>0.41925456722995602</c:v>
                  </c:pt>
                  <c:pt idx="9">
                    <c:v>0.43747951604055557</c:v>
                  </c:pt>
                  <c:pt idx="10">
                    <c:v>0.35564776684684657</c:v>
                  </c:pt>
                  <c:pt idx="11">
                    <c:v>0.32999731981661973</c:v>
                  </c:pt>
                  <c:pt idx="12">
                    <c:v>0.56080598406603177</c:v>
                  </c:pt>
                  <c:pt idx="13">
                    <c:v>0.25009487554462745</c:v>
                  </c:pt>
                  <c:pt idx="14">
                    <c:v>0.39592785728880142</c:v>
                  </c:pt>
                  <c:pt idx="15">
                    <c:v>0.30520989641170615</c:v>
                  </c:pt>
                  <c:pt idx="16">
                    <c:v>0.66835847418525662</c:v>
                  </c:pt>
                  <c:pt idx="17">
                    <c:v>0.30465257049600791</c:v>
                  </c:pt>
                  <c:pt idx="18">
                    <c:v>0.15370333072963527</c:v>
                  </c:pt>
                  <c:pt idx="19">
                    <c:v>0.22713955635905231</c:v>
                  </c:pt>
                  <c:pt idx="20">
                    <c:v>0.17430534857385821</c:v>
                  </c:pt>
                  <c:pt idx="21">
                    <c:v>0.2845491530284448</c:v>
                  </c:pt>
                  <c:pt idx="22">
                    <c:v>0.18371473333641464</c:v>
                  </c:pt>
                  <c:pt idx="23">
                    <c:v>0.4280565734119135</c:v>
                  </c:pt>
                  <c:pt idx="24">
                    <c:v>0.10261439581157418</c:v>
                  </c:pt>
                  <c:pt idx="25">
                    <c:v>0.16083697203256847</c:v>
                  </c:pt>
                  <c:pt idx="26">
                    <c:v>0.17261481271966619</c:v>
                  </c:pt>
                  <c:pt idx="27">
                    <c:v>7.8017132892918117E-2</c:v>
                  </c:pt>
                  <c:pt idx="28">
                    <c:v>0.14467742758601093</c:v>
                  </c:pt>
                  <c:pt idx="29">
                    <c:v>8.6721313882278772E-2</c:v>
                  </c:pt>
                </c:numCache>
              </c:numRef>
            </c:plus>
            <c:minus>
              <c:numRef>
                <c:f>'A2B7 Surface Detector Array'!$C$65:$AF$65</c:f>
                <c:numCache>
                  <c:formatCode>General</c:formatCode>
                  <c:ptCount val="30"/>
                  <c:pt idx="0">
                    <c:v>0.18405569454931173</c:v>
                  </c:pt>
                  <c:pt idx="1">
                    <c:v>7.1726704369818012E-2</c:v>
                  </c:pt>
                  <c:pt idx="2">
                    <c:v>0.10140999969220985</c:v>
                  </c:pt>
                  <c:pt idx="3">
                    <c:v>0.42981682514845077</c:v>
                  </c:pt>
                  <c:pt idx="4">
                    <c:v>0.19035384835123428</c:v>
                  </c:pt>
                  <c:pt idx="5">
                    <c:v>0.22487645302835912</c:v>
                  </c:pt>
                  <c:pt idx="6">
                    <c:v>0.23631642664335281</c:v>
                  </c:pt>
                  <c:pt idx="7">
                    <c:v>0.51815143340942182</c:v>
                  </c:pt>
                  <c:pt idx="8">
                    <c:v>0.41925456722995602</c:v>
                  </c:pt>
                  <c:pt idx="9">
                    <c:v>0.43747951604055557</c:v>
                  </c:pt>
                  <c:pt idx="10">
                    <c:v>0.35564776684684657</c:v>
                  </c:pt>
                  <c:pt idx="11">
                    <c:v>0.32999731981661973</c:v>
                  </c:pt>
                  <c:pt idx="12">
                    <c:v>0.56080598406603177</c:v>
                  </c:pt>
                  <c:pt idx="13">
                    <c:v>0.25009487554462745</c:v>
                  </c:pt>
                  <c:pt idx="14">
                    <c:v>0.39592785728880142</c:v>
                  </c:pt>
                  <c:pt idx="15">
                    <c:v>0.30520989641170615</c:v>
                  </c:pt>
                  <c:pt idx="16">
                    <c:v>0.66835847418525662</c:v>
                  </c:pt>
                  <c:pt idx="17">
                    <c:v>0.30465257049600791</c:v>
                  </c:pt>
                  <c:pt idx="18">
                    <c:v>0.15370333072963527</c:v>
                  </c:pt>
                  <c:pt idx="19">
                    <c:v>0.22713955635905231</c:v>
                  </c:pt>
                  <c:pt idx="20">
                    <c:v>0.17430534857385821</c:v>
                  </c:pt>
                  <c:pt idx="21">
                    <c:v>0.2845491530284448</c:v>
                  </c:pt>
                  <c:pt idx="22">
                    <c:v>0.18371473333641464</c:v>
                  </c:pt>
                  <c:pt idx="23">
                    <c:v>0.4280565734119135</c:v>
                  </c:pt>
                  <c:pt idx="24">
                    <c:v>0.10261439581157418</c:v>
                  </c:pt>
                  <c:pt idx="25">
                    <c:v>0.16083697203256847</c:v>
                  </c:pt>
                  <c:pt idx="26">
                    <c:v>0.17261481271966619</c:v>
                  </c:pt>
                  <c:pt idx="27">
                    <c:v>7.8017132892918117E-2</c:v>
                  </c:pt>
                  <c:pt idx="28">
                    <c:v>0.14467742758601093</c:v>
                  </c:pt>
                  <c:pt idx="29">
                    <c:v>8.6721313882278772E-2</c:v>
                  </c:pt>
                </c:numCache>
              </c:numRef>
            </c:minus>
          </c:errBars>
          <c:xVal>
            <c:numRef>
              <c:f>'A2B7 Surface Detector Array'!$C$6:$AF$6</c:f>
              <c:numCache>
                <c:formatCode>0.00</c:formatCode>
                <c:ptCount val="30"/>
                <c:pt idx="0">
                  <c:v>0.49212598425196896</c:v>
                </c:pt>
                <c:pt idx="1">
                  <c:v>1.476377952755906</c:v>
                </c:pt>
                <c:pt idx="2">
                  <c:v>2.4606299212598399</c:v>
                </c:pt>
                <c:pt idx="3">
                  <c:v>3.4448818897637787</c:v>
                </c:pt>
                <c:pt idx="4">
                  <c:v>4.4291338582677096</c:v>
                </c:pt>
                <c:pt idx="5">
                  <c:v>5.4133858267716475</c:v>
                </c:pt>
                <c:pt idx="6">
                  <c:v>6.3976377952755898</c:v>
                </c:pt>
                <c:pt idx="7">
                  <c:v>7.3818897637795304</c:v>
                </c:pt>
                <c:pt idx="8">
                  <c:v>8.3661417322834648</c:v>
                </c:pt>
                <c:pt idx="9">
                  <c:v>9.3503937007874018</c:v>
                </c:pt>
                <c:pt idx="10">
                  <c:v>10.334645669291339</c:v>
                </c:pt>
                <c:pt idx="11">
                  <c:v>11.318897637795276</c:v>
                </c:pt>
                <c:pt idx="12">
                  <c:v>12.303149606299227</c:v>
                </c:pt>
                <c:pt idx="13">
                  <c:v>13.28740157480315</c:v>
                </c:pt>
                <c:pt idx="14">
                  <c:v>14.271653543307087</c:v>
                </c:pt>
                <c:pt idx="15">
                  <c:v>15.255905511811022</c:v>
                </c:pt>
                <c:pt idx="16">
                  <c:v>16.240157480314959</c:v>
                </c:pt>
                <c:pt idx="17">
                  <c:v>17.224409448818896</c:v>
                </c:pt>
                <c:pt idx="18">
                  <c:v>18.208661417322826</c:v>
                </c:pt>
                <c:pt idx="19">
                  <c:v>19.19291338582677</c:v>
                </c:pt>
                <c:pt idx="20">
                  <c:v>20.177165354330736</c:v>
                </c:pt>
                <c:pt idx="21">
                  <c:v>21.161417322834644</c:v>
                </c:pt>
                <c:pt idx="22">
                  <c:v>22.145669291338582</c:v>
                </c:pt>
                <c:pt idx="23">
                  <c:v>23.129921259842547</c:v>
                </c:pt>
                <c:pt idx="24">
                  <c:v>24.114173228346495</c:v>
                </c:pt>
                <c:pt idx="25">
                  <c:v>25.098425196850396</c:v>
                </c:pt>
                <c:pt idx="26">
                  <c:v>26.082677165354326</c:v>
                </c:pt>
                <c:pt idx="27">
                  <c:v>27.066929133858267</c:v>
                </c:pt>
                <c:pt idx="28">
                  <c:v>28.051181102362204</c:v>
                </c:pt>
                <c:pt idx="29">
                  <c:v>29.035433070866112</c:v>
                </c:pt>
              </c:numCache>
            </c:numRef>
          </c:xVal>
          <c:yVal>
            <c:numRef>
              <c:f>'A2B7 Surface Detector Array'!$C$63:$AF$63</c:f>
              <c:numCache>
                <c:formatCode>0.00</c:formatCode>
                <c:ptCount val="30"/>
                <c:pt idx="0">
                  <c:v>0.56147999999999998</c:v>
                </c:pt>
                <c:pt idx="1">
                  <c:v>0.3877200000000004</c:v>
                </c:pt>
                <c:pt idx="2">
                  <c:v>0.44676000000000005</c:v>
                </c:pt>
                <c:pt idx="3">
                  <c:v>1.1355599999999999</c:v>
                </c:pt>
                <c:pt idx="4">
                  <c:v>0.97043999999999997</c:v>
                </c:pt>
                <c:pt idx="5">
                  <c:v>0.97248000000000001</c:v>
                </c:pt>
                <c:pt idx="6">
                  <c:v>1.2823199999999999</c:v>
                </c:pt>
                <c:pt idx="7">
                  <c:v>1.7983199999999999</c:v>
                </c:pt>
                <c:pt idx="8">
                  <c:v>2.13408</c:v>
                </c:pt>
                <c:pt idx="9">
                  <c:v>2.2100399999999998</c:v>
                </c:pt>
                <c:pt idx="10">
                  <c:v>2.1440399999999999</c:v>
                </c:pt>
                <c:pt idx="11">
                  <c:v>2.0738399999999997</c:v>
                </c:pt>
                <c:pt idx="12">
                  <c:v>2.6083200000000031</c:v>
                </c:pt>
                <c:pt idx="13">
                  <c:v>2.3209200000000001</c:v>
                </c:pt>
                <c:pt idx="14">
                  <c:v>2.435279999999997</c:v>
                </c:pt>
                <c:pt idx="15">
                  <c:v>2.1740399999999998</c:v>
                </c:pt>
                <c:pt idx="16">
                  <c:v>2.7288000000000001</c:v>
                </c:pt>
                <c:pt idx="17">
                  <c:v>1.9009200000000002</c:v>
                </c:pt>
                <c:pt idx="18">
                  <c:v>1.4725199999999998</c:v>
                </c:pt>
                <c:pt idx="19">
                  <c:v>1.5907199999999999</c:v>
                </c:pt>
                <c:pt idx="20">
                  <c:v>1.22844</c:v>
                </c:pt>
                <c:pt idx="21">
                  <c:v>1.5404400000000003</c:v>
                </c:pt>
                <c:pt idx="22">
                  <c:v>1.1608799999999999</c:v>
                </c:pt>
                <c:pt idx="23">
                  <c:v>1.2579599999999986</c:v>
                </c:pt>
                <c:pt idx="24">
                  <c:v>0.64668000000000092</c:v>
                </c:pt>
                <c:pt idx="25">
                  <c:v>0.73200000000000065</c:v>
                </c:pt>
                <c:pt idx="26">
                  <c:v>0.71735999999999989</c:v>
                </c:pt>
                <c:pt idx="27">
                  <c:v>0.44830800000000032</c:v>
                </c:pt>
                <c:pt idx="28">
                  <c:v>0.48721200000000031</c:v>
                </c:pt>
                <c:pt idx="29">
                  <c:v>0.40483200000000008</c:v>
                </c:pt>
              </c:numCache>
            </c:numRef>
          </c:yVal>
        </c:ser>
        <c:ser>
          <c:idx val="1"/>
          <c:order val="1"/>
          <c:tx>
            <c:v>Soil - 1.9 g/cc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errBars>
            <c:errDir val="y"/>
            <c:errBarType val="both"/>
            <c:errValType val="cust"/>
            <c:plus>
              <c:numRef>
                <c:f>'comparison of soil and GTIL'!$B$45:$AE$45</c:f>
                <c:numCache>
                  <c:formatCode>General</c:formatCode>
                  <c:ptCount val="30"/>
                  <c:pt idx="0">
                    <c:v>0.28729634374146035</c:v>
                  </c:pt>
                  <c:pt idx="1">
                    <c:v>0.62810566502706122</c:v>
                  </c:pt>
                  <c:pt idx="2">
                    <c:v>0.19123749937084153</c:v>
                  </c:pt>
                  <c:pt idx="3">
                    <c:v>0.32400572237822572</c:v>
                  </c:pt>
                  <c:pt idx="4">
                    <c:v>0.43310620028123031</c:v>
                  </c:pt>
                  <c:pt idx="5">
                    <c:v>0.16422497289093449</c:v>
                  </c:pt>
                  <c:pt idx="6">
                    <c:v>0.25820516596854881</c:v>
                  </c:pt>
                  <c:pt idx="7">
                    <c:v>0.96770371620011353</c:v>
                  </c:pt>
                  <c:pt idx="8">
                    <c:v>0.38990612834633182</c:v>
                  </c:pt>
                  <c:pt idx="9">
                    <c:v>0.44351188906360739</c:v>
                  </c:pt>
                  <c:pt idx="10">
                    <c:v>0.46410798661822084</c:v>
                  </c:pt>
                  <c:pt idx="11">
                    <c:v>0.30741135883717136</c:v>
                  </c:pt>
                  <c:pt idx="12">
                    <c:v>0.40105672594647995</c:v>
                  </c:pt>
                  <c:pt idx="13">
                    <c:v>0.41983593943451536</c:v>
                  </c:pt>
                  <c:pt idx="14">
                    <c:v>0.45122034999977401</c:v>
                  </c:pt>
                  <c:pt idx="15">
                    <c:v>0.47646405934197578</c:v>
                  </c:pt>
                  <c:pt idx="16">
                    <c:v>0.56018210320437245</c:v>
                  </c:pt>
                  <c:pt idx="17">
                    <c:v>0.39140344341553862</c:v>
                  </c:pt>
                  <c:pt idx="18">
                    <c:v>0.33633984928322341</c:v>
                  </c:pt>
                  <c:pt idx="19">
                    <c:v>0.31477056690918276</c:v>
                  </c:pt>
                  <c:pt idx="20">
                    <c:v>0.45445143140468541</c:v>
                  </c:pt>
                  <c:pt idx="21">
                    <c:v>0.48391263352526687</c:v>
                  </c:pt>
                  <c:pt idx="22">
                    <c:v>0.37144964168294203</c:v>
                  </c:pt>
                  <c:pt idx="23">
                    <c:v>0.22988790759696334</c:v>
                  </c:pt>
                  <c:pt idx="24">
                    <c:v>0.24674837469692601</c:v>
                  </c:pt>
                  <c:pt idx="25">
                    <c:v>0.2220035461683138</c:v>
                  </c:pt>
                  <c:pt idx="26">
                    <c:v>0.19499398134937862</c:v>
                  </c:pt>
                  <c:pt idx="27">
                    <c:v>0.22260335646667939</c:v>
                  </c:pt>
                  <c:pt idx="28">
                    <c:v>0.10006237236866196</c:v>
                  </c:pt>
                  <c:pt idx="29">
                    <c:v>0.17893165160925303</c:v>
                  </c:pt>
                </c:numCache>
              </c:numRef>
            </c:plus>
            <c:minus>
              <c:numRef>
                <c:f>'comparison of soil and GTIL'!$B$45:$AE$45</c:f>
                <c:numCache>
                  <c:formatCode>General</c:formatCode>
                  <c:ptCount val="30"/>
                  <c:pt idx="0">
                    <c:v>0.28729634374146035</c:v>
                  </c:pt>
                  <c:pt idx="1">
                    <c:v>0.62810566502706122</c:v>
                  </c:pt>
                  <c:pt idx="2">
                    <c:v>0.19123749937084153</c:v>
                  </c:pt>
                  <c:pt idx="3">
                    <c:v>0.32400572237822572</c:v>
                  </c:pt>
                  <c:pt idx="4">
                    <c:v>0.43310620028123031</c:v>
                  </c:pt>
                  <c:pt idx="5">
                    <c:v>0.16422497289093449</c:v>
                  </c:pt>
                  <c:pt idx="6">
                    <c:v>0.25820516596854881</c:v>
                  </c:pt>
                  <c:pt idx="7">
                    <c:v>0.96770371620011353</c:v>
                  </c:pt>
                  <c:pt idx="8">
                    <c:v>0.38990612834633182</c:v>
                  </c:pt>
                  <c:pt idx="9">
                    <c:v>0.44351188906360739</c:v>
                  </c:pt>
                  <c:pt idx="10">
                    <c:v>0.46410798661822084</c:v>
                  </c:pt>
                  <c:pt idx="11">
                    <c:v>0.30741135883717136</c:v>
                  </c:pt>
                  <c:pt idx="12">
                    <c:v>0.40105672594647995</c:v>
                  </c:pt>
                  <c:pt idx="13">
                    <c:v>0.41983593943451536</c:v>
                  </c:pt>
                  <c:pt idx="14">
                    <c:v>0.45122034999977401</c:v>
                  </c:pt>
                  <c:pt idx="15">
                    <c:v>0.47646405934197578</c:v>
                  </c:pt>
                  <c:pt idx="16">
                    <c:v>0.56018210320437245</c:v>
                  </c:pt>
                  <c:pt idx="17">
                    <c:v>0.39140344341553862</c:v>
                  </c:pt>
                  <c:pt idx="18">
                    <c:v>0.33633984928322341</c:v>
                  </c:pt>
                  <c:pt idx="19">
                    <c:v>0.31477056690918276</c:v>
                  </c:pt>
                  <c:pt idx="20">
                    <c:v>0.45445143140468541</c:v>
                  </c:pt>
                  <c:pt idx="21">
                    <c:v>0.48391263352526687</c:v>
                  </c:pt>
                  <c:pt idx="22">
                    <c:v>0.37144964168294203</c:v>
                  </c:pt>
                  <c:pt idx="23">
                    <c:v>0.22988790759696334</c:v>
                  </c:pt>
                  <c:pt idx="24">
                    <c:v>0.24674837469692601</c:v>
                  </c:pt>
                  <c:pt idx="25">
                    <c:v>0.2220035461683138</c:v>
                  </c:pt>
                  <c:pt idx="26">
                    <c:v>0.19499398134937862</c:v>
                  </c:pt>
                  <c:pt idx="27">
                    <c:v>0.22260335646667939</c:v>
                  </c:pt>
                  <c:pt idx="28">
                    <c:v>0.10006237236866196</c:v>
                  </c:pt>
                  <c:pt idx="29">
                    <c:v>0.17893165160925303</c:v>
                  </c:pt>
                </c:numCache>
              </c:numRef>
            </c:minus>
          </c:errBars>
          <c:xVal>
            <c:numRef>
              <c:f>'surface detector eng dep'!$C$6:$AF$6</c:f>
              <c:numCache>
                <c:formatCode>0.00</c:formatCode>
                <c:ptCount val="30"/>
                <c:pt idx="0">
                  <c:v>0.49212598425196896</c:v>
                </c:pt>
                <c:pt idx="1">
                  <c:v>1.476377952755906</c:v>
                </c:pt>
                <c:pt idx="2">
                  <c:v>2.4606299212598399</c:v>
                </c:pt>
                <c:pt idx="3">
                  <c:v>3.4448818897637787</c:v>
                </c:pt>
                <c:pt idx="4">
                  <c:v>4.4291338582677096</c:v>
                </c:pt>
                <c:pt idx="5">
                  <c:v>5.4133858267716475</c:v>
                </c:pt>
                <c:pt idx="6">
                  <c:v>6.3976377952755898</c:v>
                </c:pt>
                <c:pt idx="7">
                  <c:v>7.3818897637795304</c:v>
                </c:pt>
                <c:pt idx="8">
                  <c:v>8.3661417322834648</c:v>
                </c:pt>
                <c:pt idx="9">
                  <c:v>9.3503937007874018</c:v>
                </c:pt>
                <c:pt idx="10">
                  <c:v>10.334645669291339</c:v>
                </c:pt>
                <c:pt idx="11">
                  <c:v>11.318897637795276</c:v>
                </c:pt>
                <c:pt idx="12">
                  <c:v>12.303149606299227</c:v>
                </c:pt>
                <c:pt idx="13">
                  <c:v>13.28740157480315</c:v>
                </c:pt>
                <c:pt idx="14">
                  <c:v>14.271653543307087</c:v>
                </c:pt>
                <c:pt idx="15">
                  <c:v>15.255905511811022</c:v>
                </c:pt>
                <c:pt idx="16">
                  <c:v>16.240157480314959</c:v>
                </c:pt>
                <c:pt idx="17">
                  <c:v>17.224409448818896</c:v>
                </c:pt>
                <c:pt idx="18">
                  <c:v>18.208661417322826</c:v>
                </c:pt>
                <c:pt idx="19">
                  <c:v>19.19291338582677</c:v>
                </c:pt>
                <c:pt idx="20">
                  <c:v>20.177165354330736</c:v>
                </c:pt>
                <c:pt idx="21">
                  <c:v>21.161417322834644</c:v>
                </c:pt>
                <c:pt idx="22">
                  <c:v>22.145669291338582</c:v>
                </c:pt>
                <c:pt idx="23">
                  <c:v>23.129921259842547</c:v>
                </c:pt>
                <c:pt idx="24">
                  <c:v>24.114173228346495</c:v>
                </c:pt>
                <c:pt idx="25">
                  <c:v>25.098425196850396</c:v>
                </c:pt>
                <c:pt idx="26">
                  <c:v>26.082677165354326</c:v>
                </c:pt>
                <c:pt idx="27">
                  <c:v>27.066929133858267</c:v>
                </c:pt>
                <c:pt idx="28">
                  <c:v>28.051181102362204</c:v>
                </c:pt>
                <c:pt idx="29">
                  <c:v>29.035433070866112</c:v>
                </c:pt>
              </c:numCache>
            </c:numRef>
          </c:xVal>
          <c:yVal>
            <c:numRef>
              <c:f>'comparison of soil and GTIL'!$B$43:$AE$43</c:f>
              <c:numCache>
                <c:formatCode>General</c:formatCode>
                <c:ptCount val="30"/>
                <c:pt idx="0">
                  <c:v>0.79775999999999991</c:v>
                </c:pt>
                <c:pt idx="1">
                  <c:v>1.1282399999999999</c:v>
                </c:pt>
                <c:pt idx="2">
                  <c:v>1.0360799999999999</c:v>
                </c:pt>
                <c:pt idx="3">
                  <c:v>1.54728</c:v>
                </c:pt>
                <c:pt idx="4">
                  <c:v>1.9398</c:v>
                </c:pt>
                <c:pt idx="5">
                  <c:v>2.4873600000000002</c:v>
                </c:pt>
                <c:pt idx="6">
                  <c:v>2.1394800000000003</c:v>
                </c:pt>
                <c:pt idx="7">
                  <c:v>3.7448399999999999</c:v>
                </c:pt>
                <c:pt idx="8">
                  <c:v>3.1653599999999997</c:v>
                </c:pt>
                <c:pt idx="9">
                  <c:v>3.54888</c:v>
                </c:pt>
                <c:pt idx="10">
                  <c:v>3.6729599999999976</c:v>
                </c:pt>
                <c:pt idx="11">
                  <c:v>3.6050399999999998</c:v>
                </c:pt>
                <c:pt idx="12">
                  <c:v>4.0440000000000005</c:v>
                </c:pt>
                <c:pt idx="13">
                  <c:v>4.0965600000000002</c:v>
                </c:pt>
                <c:pt idx="14">
                  <c:v>4.032</c:v>
                </c:pt>
                <c:pt idx="15">
                  <c:v>4.1795999999999998</c:v>
                </c:pt>
                <c:pt idx="16">
                  <c:v>3.9707999999999997</c:v>
                </c:pt>
                <c:pt idx="17">
                  <c:v>3.3847200000000002</c:v>
                </c:pt>
                <c:pt idx="18">
                  <c:v>3.0241199999999999</c:v>
                </c:pt>
                <c:pt idx="19">
                  <c:v>2.8237200000000002</c:v>
                </c:pt>
                <c:pt idx="20">
                  <c:v>2.40828</c:v>
                </c:pt>
                <c:pt idx="21">
                  <c:v>2.5501200000000002</c:v>
                </c:pt>
                <c:pt idx="22">
                  <c:v>2.1676800000000012</c:v>
                </c:pt>
                <c:pt idx="23">
                  <c:v>1.6711200000000002</c:v>
                </c:pt>
                <c:pt idx="24">
                  <c:v>1.5382800000000001</c:v>
                </c:pt>
                <c:pt idx="25">
                  <c:v>1.3490400000000002</c:v>
                </c:pt>
                <c:pt idx="26">
                  <c:v>1.1434800000000001</c:v>
                </c:pt>
                <c:pt idx="27">
                  <c:v>1.20228</c:v>
                </c:pt>
                <c:pt idx="28">
                  <c:v>0.73140000000000061</c:v>
                </c:pt>
                <c:pt idx="29">
                  <c:v>0.95472000000000079</c:v>
                </c:pt>
              </c:numCache>
            </c:numRef>
          </c:yVal>
        </c:ser>
        <c:axId val="66093056"/>
        <c:axId val="66094976"/>
      </c:scatterChart>
      <c:valAx>
        <c:axId val="66093056"/>
        <c:scaling>
          <c:orientation val="minMax"/>
          <c:max val="3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feet relative to US end of A2B7</a:t>
                </a:r>
              </a:p>
            </c:rich>
          </c:tx>
          <c:layout/>
        </c:title>
        <c:numFmt formatCode="0.00" sourceLinked="1"/>
        <c:tickLblPos val="nextTo"/>
        <c:crossAx val="66094976"/>
        <c:crosses val="autoZero"/>
        <c:crossBetween val="midCat"/>
      </c:valAx>
      <c:valAx>
        <c:axId val="66094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mrem per 3.6E13 protons</a:t>
                </a:r>
              </a:p>
            </c:rich>
          </c:tx>
          <c:layout/>
        </c:title>
        <c:numFmt formatCode="0.00" sourceLinked="1"/>
        <c:tickLblPos val="nextTo"/>
        <c:crossAx val="6609305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 b="0"/>
            </a:pPr>
            <a:r>
              <a:rPr lang="en-US" b="0" baseline="0" dirty="0"/>
              <a:t>Radiation weighting factor as a function of </a:t>
            </a:r>
            <a:r>
              <a:rPr lang="en-US" b="0" baseline="0" dirty="0" smtClean="0"/>
              <a:t>location from MARS simulation (effective dose/dose)</a:t>
            </a:r>
            <a:endParaRPr lang="en-US" b="0" dirty="0"/>
          </a:p>
        </c:rich>
      </c:tx>
      <c:layout/>
    </c:title>
    <c:plotArea>
      <c:layout/>
      <c:scatterChart>
        <c:scatterStyle val="lineMarker"/>
        <c:ser>
          <c:idx val="2"/>
          <c:order val="0"/>
          <c:tx>
            <c:v>Derived QF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'surface detector eng dep'!$C$81:$AF$81</c:f>
                <c:numCache>
                  <c:formatCode>General</c:formatCode>
                  <c:ptCount val="30"/>
                  <c:pt idx="0">
                    <c:v>5.3867504738751304</c:v>
                  </c:pt>
                  <c:pt idx="1">
                    <c:v>2.2580813571386136</c:v>
                  </c:pt>
                  <c:pt idx="2">
                    <c:v>2.4189612864535319</c:v>
                  </c:pt>
                  <c:pt idx="3">
                    <c:v>4.4240995657028979</c:v>
                  </c:pt>
                  <c:pt idx="4">
                    <c:v>1.5987898593702061</c:v>
                  </c:pt>
                  <c:pt idx="5">
                    <c:v>1.6092159953262208</c:v>
                  </c:pt>
                  <c:pt idx="6">
                    <c:v>1.8028745042948828</c:v>
                  </c:pt>
                  <c:pt idx="7">
                    <c:v>2.1429230604190219</c:v>
                  </c:pt>
                  <c:pt idx="8">
                    <c:v>1.9176723295633584</c:v>
                  </c:pt>
                  <c:pt idx="9">
                    <c:v>1.710429695634311</c:v>
                  </c:pt>
                  <c:pt idx="10">
                    <c:v>1.4112941585366721</c:v>
                  </c:pt>
                  <c:pt idx="11">
                    <c:v>1.4273404417378812</c:v>
                  </c:pt>
                  <c:pt idx="12">
                    <c:v>1.4635667034875468</c:v>
                  </c:pt>
                  <c:pt idx="13">
                    <c:v>1.0763377349270233</c:v>
                  </c:pt>
                  <c:pt idx="14">
                    <c:v>1.3605868024616061</c:v>
                  </c:pt>
                  <c:pt idx="15">
                    <c:v>1.5016170105840636</c:v>
                  </c:pt>
                  <c:pt idx="16">
                    <c:v>2.286283902381129</c:v>
                  </c:pt>
                  <c:pt idx="17">
                    <c:v>1.2686700996835041</c:v>
                  </c:pt>
                  <c:pt idx="18">
                    <c:v>0.93933899833737755</c:v>
                  </c:pt>
                  <c:pt idx="19">
                    <c:v>1.3347178615470208</c:v>
                  </c:pt>
                  <c:pt idx="20">
                    <c:v>1.1625290568750044</c:v>
                  </c:pt>
                  <c:pt idx="21">
                    <c:v>1.8694961310674538</c:v>
                  </c:pt>
                  <c:pt idx="22">
                    <c:v>1.3519521268761812</c:v>
                  </c:pt>
                  <c:pt idx="23">
                    <c:v>3.3810232415247912</c:v>
                  </c:pt>
                  <c:pt idx="24">
                    <c:v>1.8115070375753266</c:v>
                  </c:pt>
                  <c:pt idx="25">
                    <c:v>2.4751774006903449</c:v>
                  </c:pt>
                  <c:pt idx="26">
                    <c:v>2.1242270725614416</c:v>
                  </c:pt>
                  <c:pt idx="27">
                    <c:v>2.2734458785019882</c:v>
                  </c:pt>
                  <c:pt idx="28">
                    <c:v>3.2219492323699042</c:v>
                  </c:pt>
                  <c:pt idx="29">
                    <c:v>2.2786813807432926</c:v>
                  </c:pt>
                </c:numCache>
              </c:numRef>
            </c:plus>
            <c:minus>
              <c:numRef>
                <c:f>'surface detector eng dep'!$C$81:$AF$81</c:f>
                <c:numCache>
                  <c:formatCode>General</c:formatCode>
                  <c:ptCount val="30"/>
                  <c:pt idx="0">
                    <c:v>5.3867504738751304</c:v>
                  </c:pt>
                  <c:pt idx="1">
                    <c:v>2.2580813571386136</c:v>
                  </c:pt>
                  <c:pt idx="2">
                    <c:v>2.4189612864535319</c:v>
                  </c:pt>
                  <c:pt idx="3">
                    <c:v>4.4240995657028979</c:v>
                  </c:pt>
                  <c:pt idx="4">
                    <c:v>1.5987898593702061</c:v>
                  </c:pt>
                  <c:pt idx="5">
                    <c:v>1.6092159953262208</c:v>
                  </c:pt>
                  <c:pt idx="6">
                    <c:v>1.8028745042948828</c:v>
                  </c:pt>
                  <c:pt idx="7">
                    <c:v>2.1429230604190219</c:v>
                  </c:pt>
                  <c:pt idx="8">
                    <c:v>1.9176723295633584</c:v>
                  </c:pt>
                  <c:pt idx="9">
                    <c:v>1.710429695634311</c:v>
                  </c:pt>
                  <c:pt idx="10">
                    <c:v>1.4112941585366721</c:v>
                  </c:pt>
                  <c:pt idx="11">
                    <c:v>1.4273404417378812</c:v>
                  </c:pt>
                  <c:pt idx="12">
                    <c:v>1.4635667034875468</c:v>
                  </c:pt>
                  <c:pt idx="13">
                    <c:v>1.0763377349270233</c:v>
                  </c:pt>
                  <c:pt idx="14">
                    <c:v>1.3605868024616061</c:v>
                  </c:pt>
                  <c:pt idx="15">
                    <c:v>1.5016170105840636</c:v>
                  </c:pt>
                  <c:pt idx="16">
                    <c:v>2.286283902381129</c:v>
                  </c:pt>
                  <c:pt idx="17">
                    <c:v>1.2686700996835041</c:v>
                  </c:pt>
                  <c:pt idx="18">
                    <c:v>0.93933899833737755</c:v>
                  </c:pt>
                  <c:pt idx="19">
                    <c:v>1.3347178615470208</c:v>
                  </c:pt>
                  <c:pt idx="20">
                    <c:v>1.1625290568750044</c:v>
                  </c:pt>
                  <c:pt idx="21">
                    <c:v>1.8694961310674538</c:v>
                  </c:pt>
                  <c:pt idx="22">
                    <c:v>1.3519521268761812</c:v>
                  </c:pt>
                  <c:pt idx="23">
                    <c:v>3.3810232415247912</c:v>
                  </c:pt>
                  <c:pt idx="24">
                    <c:v>1.8115070375753266</c:v>
                  </c:pt>
                  <c:pt idx="25">
                    <c:v>2.4751774006903449</c:v>
                  </c:pt>
                  <c:pt idx="26">
                    <c:v>2.1242270725614416</c:v>
                  </c:pt>
                  <c:pt idx="27">
                    <c:v>2.2734458785019882</c:v>
                  </c:pt>
                  <c:pt idx="28">
                    <c:v>3.2219492323699042</c:v>
                  </c:pt>
                  <c:pt idx="29">
                    <c:v>2.2786813807432926</c:v>
                  </c:pt>
                </c:numCache>
              </c:numRef>
            </c:minus>
          </c:errBars>
          <c:xVal>
            <c:numRef>
              <c:f>'surface detector eng dep'!$C$6:$AF$6</c:f>
              <c:numCache>
                <c:formatCode>0.00</c:formatCode>
                <c:ptCount val="30"/>
                <c:pt idx="0">
                  <c:v>0.49212598425196896</c:v>
                </c:pt>
                <c:pt idx="1">
                  <c:v>1.476377952755906</c:v>
                </c:pt>
                <c:pt idx="2">
                  <c:v>2.4606299212598399</c:v>
                </c:pt>
                <c:pt idx="3">
                  <c:v>3.4448818897637787</c:v>
                </c:pt>
                <c:pt idx="4">
                  <c:v>4.4291338582677096</c:v>
                </c:pt>
                <c:pt idx="5">
                  <c:v>5.4133858267716475</c:v>
                </c:pt>
                <c:pt idx="6">
                  <c:v>6.3976377952755898</c:v>
                </c:pt>
                <c:pt idx="7">
                  <c:v>7.3818897637795304</c:v>
                </c:pt>
                <c:pt idx="8">
                  <c:v>8.3661417322834648</c:v>
                </c:pt>
                <c:pt idx="9">
                  <c:v>9.3503937007874018</c:v>
                </c:pt>
                <c:pt idx="10">
                  <c:v>10.334645669291339</c:v>
                </c:pt>
                <c:pt idx="11">
                  <c:v>11.318897637795276</c:v>
                </c:pt>
                <c:pt idx="12">
                  <c:v>12.303149606299227</c:v>
                </c:pt>
                <c:pt idx="13">
                  <c:v>13.28740157480315</c:v>
                </c:pt>
                <c:pt idx="14">
                  <c:v>14.271653543307087</c:v>
                </c:pt>
                <c:pt idx="15">
                  <c:v>15.255905511811022</c:v>
                </c:pt>
                <c:pt idx="16">
                  <c:v>16.240157480314959</c:v>
                </c:pt>
                <c:pt idx="17">
                  <c:v>17.224409448818896</c:v>
                </c:pt>
                <c:pt idx="18">
                  <c:v>18.208661417322826</c:v>
                </c:pt>
                <c:pt idx="19">
                  <c:v>19.19291338582677</c:v>
                </c:pt>
                <c:pt idx="20">
                  <c:v>20.177165354330736</c:v>
                </c:pt>
                <c:pt idx="21">
                  <c:v>21.161417322834644</c:v>
                </c:pt>
                <c:pt idx="22">
                  <c:v>22.145669291338582</c:v>
                </c:pt>
                <c:pt idx="23">
                  <c:v>23.129921259842547</c:v>
                </c:pt>
                <c:pt idx="24">
                  <c:v>24.114173228346495</c:v>
                </c:pt>
                <c:pt idx="25">
                  <c:v>25.098425196850396</c:v>
                </c:pt>
                <c:pt idx="26">
                  <c:v>26.082677165354326</c:v>
                </c:pt>
                <c:pt idx="27">
                  <c:v>27.066929133858267</c:v>
                </c:pt>
                <c:pt idx="28">
                  <c:v>28.051181102362204</c:v>
                </c:pt>
                <c:pt idx="29">
                  <c:v>29.035433070866112</c:v>
                </c:pt>
              </c:numCache>
            </c:numRef>
          </c:xVal>
          <c:yVal>
            <c:numRef>
              <c:f>'surface detector eng dep'!$C$79:$AF$79</c:f>
              <c:numCache>
                <c:formatCode>General</c:formatCode>
                <c:ptCount val="30"/>
                <c:pt idx="0">
                  <c:v>10.989177926611262</c:v>
                </c:pt>
                <c:pt idx="1">
                  <c:v>5.9261280350447914</c:v>
                </c:pt>
                <c:pt idx="2">
                  <c:v>5.5236975578940415</c:v>
                </c:pt>
                <c:pt idx="3">
                  <c:v>9.2454477073533177</c:v>
                </c:pt>
                <c:pt idx="4">
                  <c:v>5.0450840003514275</c:v>
                </c:pt>
                <c:pt idx="5">
                  <c:v>5.4062876213477935</c:v>
                </c:pt>
                <c:pt idx="6">
                  <c:v>5.5382855213053617</c:v>
                </c:pt>
                <c:pt idx="7">
                  <c:v>6.0382418233557074</c:v>
                </c:pt>
                <c:pt idx="8">
                  <c:v>6.7039806670238065</c:v>
                </c:pt>
                <c:pt idx="9">
                  <c:v>6.3175295810287144</c:v>
                </c:pt>
                <c:pt idx="10">
                  <c:v>6.4492694573166638</c:v>
                </c:pt>
                <c:pt idx="11">
                  <c:v>6.1680904307652655</c:v>
                </c:pt>
                <c:pt idx="12">
                  <c:v>5.2041307148124956</c:v>
                </c:pt>
                <c:pt idx="13">
                  <c:v>5.6860448168002353</c:v>
                </c:pt>
                <c:pt idx="14">
                  <c:v>5.3608968944340294</c:v>
                </c:pt>
                <c:pt idx="15">
                  <c:v>4.4074427395598663</c:v>
                </c:pt>
                <c:pt idx="16">
                  <c:v>7.875051730927769</c:v>
                </c:pt>
                <c:pt idx="17">
                  <c:v>5.6437162607083966</c:v>
                </c:pt>
                <c:pt idx="18">
                  <c:v>4.786486349322133</c:v>
                </c:pt>
                <c:pt idx="19">
                  <c:v>5.7676782524855295</c:v>
                </c:pt>
                <c:pt idx="20">
                  <c:v>4.6577849480377109</c:v>
                </c:pt>
                <c:pt idx="21">
                  <c:v>6.0073700016979146</c:v>
                </c:pt>
                <c:pt idx="22">
                  <c:v>4.6727400090765761</c:v>
                </c:pt>
                <c:pt idx="23">
                  <c:v>7.7030146382553921</c:v>
                </c:pt>
                <c:pt idx="24">
                  <c:v>5.9524062089330796</c:v>
                </c:pt>
                <c:pt idx="25">
                  <c:v>7.3084633030089234</c:v>
                </c:pt>
                <c:pt idx="26">
                  <c:v>5.7714836653377404</c:v>
                </c:pt>
                <c:pt idx="27">
                  <c:v>6.4484602805101661</c:v>
                </c:pt>
                <c:pt idx="28">
                  <c:v>7.331233801316297</c:v>
                </c:pt>
                <c:pt idx="29">
                  <c:v>6.422110577681714</c:v>
                </c:pt>
              </c:numCache>
            </c:numRef>
          </c:yVal>
        </c:ser>
        <c:axId val="66128512"/>
        <c:axId val="66134784"/>
      </c:scatterChart>
      <c:valAx>
        <c:axId val="66128512"/>
        <c:scaling>
          <c:orientation val="minMax"/>
          <c:max val="3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feet relative to US end of A2B7</a:t>
                </a:r>
              </a:p>
            </c:rich>
          </c:tx>
          <c:layout/>
        </c:title>
        <c:numFmt formatCode="0.00" sourceLinked="1"/>
        <c:tickLblPos val="nextTo"/>
        <c:crossAx val="66134784"/>
        <c:crosses val="autoZero"/>
        <c:crossBetween val="midCat"/>
      </c:valAx>
      <c:valAx>
        <c:axId val="66134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mrem per 3.6E13 protons</a:t>
                </a:r>
              </a:p>
            </c:rich>
          </c:tx>
          <c:layout/>
        </c:title>
        <c:numFmt formatCode="General" sourceLinked="1"/>
        <c:tickLblPos val="nextTo"/>
        <c:crossAx val="6612851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 b="0"/>
            </a:pPr>
            <a:r>
              <a:rPr lang="en-US" sz="1600" b="0" dirty="0"/>
              <a:t>MARS </a:t>
            </a:r>
            <a:r>
              <a:rPr lang="en-US" sz="1600" b="0" dirty="0" smtClean="0"/>
              <a:t>simulation </a:t>
            </a:r>
            <a:r>
              <a:rPr lang="en-US" sz="1600" b="0" dirty="0" err="1"/>
              <a:t>vs</a:t>
            </a:r>
            <a:r>
              <a:rPr lang="en-US" sz="1600" b="0" dirty="0"/>
              <a:t> measurement at</a:t>
            </a:r>
            <a:r>
              <a:rPr lang="en-US" sz="1600" b="0" baseline="0" dirty="0"/>
              <a:t> </a:t>
            </a:r>
            <a:r>
              <a:rPr lang="en-US" sz="1600" b="0" dirty="0"/>
              <a:t>A2B7</a:t>
            </a:r>
          </a:p>
        </c:rich>
      </c:tx>
      <c:layout>
        <c:manualLayout>
          <c:xMode val="edge"/>
          <c:yMode val="edge"/>
          <c:x val="0.13600384378000541"/>
          <c:y val="1.4537667588848687E-2"/>
        </c:manualLayout>
      </c:layout>
    </c:title>
    <c:plotArea>
      <c:layout/>
      <c:scatterChart>
        <c:scatterStyle val="lineMarker"/>
        <c:ser>
          <c:idx val="0"/>
          <c:order val="0"/>
          <c:tx>
            <c:v>MARS calculation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'A2B7 Surface Detector Array'!$C$65:$AF$65</c:f>
                <c:numCache>
                  <c:formatCode>General</c:formatCode>
                  <c:ptCount val="30"/>
                  <c:pt idx="0">
                    <c:v>0.18405569454931178</c:v>
                  </c:pt>
                  <c:pt idx="1">
                    <c:v>7.1726704369818012E-2</c:v>
                  </c:pt>
                  <c:pt idx="2">
                    <c:v>0.10140999969220985</c:v>
                  </c:pt>
                  <c:pt idx="3">
                    <c:v>0.4298168251484511</c:v>
                  </c:pt>
                  <c:pt idx="4">
                    <c:v>0.19035384835123428</c:v>
                  </c:pt>
                  <c:pt idx="5">
                    <c:v>0.22487645302835912</c:v>
                  </c:pt>
                  <c:pt idx="6">
                    <c:v>0.23631642664335281</c:v>
                  </c:pt>
                  <c:pt idx="7">
                    <c:v>0.51815143340942205</c:v>
                  </c:pt>
                  <c:pt idx="8">
                    <c:v>0.4192545672299563</c:v>
                  </c:pt>
                  <c:pt idx="9">
                    <c:v>0.43747951604055574</c:v>
                  </c:pt>
                  <c:pt idx="10">
                    <c:v>0.35564776684684668</c:v>
                  </c:pt>
                  <c:pt idx="11">
                    <c:v>0.32999731981661989</c:v>
                  </c:pt>
                  <c:pt idx="12">
                    <c:v>0.56080598406603177</c:v>
                  </c:pt>
                  <c:pt idx="13">
                    <c:v>0.25009487554462756</c:v>
                  </c:pt>
                  <c:pt idx="14">
                    <c:v>0.3959278572888017</c:v>
                  </c:pt>
                  <c:pt idx="15">
                    <c:v>0.30520989641170615</c:v>
                  </c:pt>
                  <c:pt idx="16">
                    <c:v>0.66835847418525662</c:v>
                  </c:pt>
                  <c:pt idx="17">
                    <c:v>0.30465257049600791</c:v>
                  </c:pt>
                  <c:pt idx="18">
                    <c:v>0.15370333072963538</c:v>
                  </c:pt>
                  <c:pt idx="19">
                    <c:v>0.22713955635905225</c:v>
                  </c:pt>
                  <c:pt idx="20">
                    <c:v>0.17430534857385821</c:v>
                  </c:pt>
                  <c:pt idx="21">
                    <c:v>0.2845491530284448</c:v>
                  </c:pt>
                  <c:pt idx="22">
                    <c:v>0.18371473333641475</c:v>
                  </c:pt>
                  <c:pt idx="23">
                    <c:v>0.42805657341191361</c:v>
                  </c:pt>
                  <c:pt idx="24">
                    <c:v>0.10261439581157418</c:v>
                  </c:pt>
                  <c:pt idx="25">
                    <c:v>0.16083697203256847</c:v>
                  </c:pt>
                  <c:pt idx="26">
                    <c:v>0.17261481271966619</c:v>
                  </c:pt>
                  <c:pt idx="27">
                    <c:v>7.8017132892918145E-2</c:v>
                  </c:pt>
                  <c:pt idx="28">
                    <c:v>0.14467742758601093</c:v>
                  </c:pt>
                  <c:pt idx="29">
                    <c:v>8.6721313882278772E-2</c:v>
                  </c:pt>
                </c:numCache>
              </c:numRef>
            </c:plus>
            <c:minus>
              <c:numRef>
                <c:f>'A2B7 Surface Detector Array'!$C$65:$AF$65</c:f>
                <c:numCache>
                  <c:formatCode>General</c:formatCode>
                  <c:ptCount val="30"/>
                  <c:pt idx="0">
                    <c:v>0.18405569454931178</c:v>
                  </c:pt>
                  <c:pt idx="1">
                    <c:v>7.1726704369818012E-2</c:v>
                  </c:pt>
                  <c:pt idx="2">
                    <c:v>0.10140999969220985</c:v>
                  </c:pt>
                  <c:pt idx="3">
                    <c:v>0.4298168251484511</c:v>
                  </c:pt>
                  <c:pt idx="4">
                    <c:v>0.19035384835123428</c:v>
                  </c:pt>
                  <c:pt idx="5">
                    <c:v>0.22487645302835912</c:v>
                  </c:pt>
                  <c:pt idx="6">
                    <c:v>0.23631642664335281</c:v>
                  </c:pt>
                  <c:pt idx="7">
                    <c:v>0.51815143340942205</c:v>
                  </c:pt>
                  <c:pt idx="8">
                    <c:v>0.4192545672299563</c:v>
                  </c:pt>
                  <c:pt idx="9">
                    <c:v>0.43747951604055574</c:v>
                  </c:pt>
                  <c:pt idx="10">
                    <c:v>0.35564776684684668</c:v>
                  </c:pt>
                  <c:pt idx="11">
                    <c:v>0.32999731981661989</c:v>
                  </c:pt>
                  <c:pt idx="12">
                    <c:v>0.56080598406603177</c:v>
                  </c:pt>
                  <c:pt idx="13">
                    <c:v>0.25009487554462756</c:v>
                  </c:pt>
                  <c:pt idx="14">
                    <c:v>0.3959278572888017</c:v>
                  </c:pt>
                  <c:pt idx="15">
                    <c:v>0.30520989641170615</c:v>
                  </c:pt>
                  <c:pt idx="16">
                    <c:v>0.66835847418525662</c:v>
                  </c:pt>
                  <c:pt idx="17">
                    <c:v>0.30465257049600791</c:v>
                  </c:pt>
                  <c:pt idx="18">
                    <c:v>0.15370333072963538</c:v>
                  </c:pt>
                  <c:pt idx="19">
                    <c:v>0.22713955635905225</c:v>
                  </c:pt>
                  <c:pt idx="20">
                    <c:v>0.17430534857385821</c:v>
                  </c:pt>
                  <c:pt idx="21">
                    <c:v>0.2845491530284448</c:v>
                  </c:pt>
                  <c:pt idx="22">
                    <c:v>0.18371473333641475</c:v>
                  </c:pt>
                  <c:pt idx="23">
                    <c:v>0.42805657341191361</c:v>
                  </c:pt>
                  <c:pt idx="24">
                    <c:v>0.10261439581157418</c:v>
                  </c:pt>
                  <c:pt idx="25">
                    <c:v>0.16083697203256847</c:v>
                  </c:pt>
                  <c:pt idx="26">
                    <c:v>0.17261481271966619</c:v>
                  </c:pt>
                  <c:pt idx="27">
                    <c:v>7.8017132892918145E-2</c:v>
                  </c:pt>
                  <c:pt idx="28">
                    <c:v>0.14467742758601093</c:v>
                  </c:pt>
                  <c:pt idx="29">
                    <c:v>8.6721313882278772E-2</c:v>
                  </c:pt>
                </c:numCache>
              </c:numRef>
            </c:minus>
          </c:errBars>
          <c:xVal>
            <c:numRef>
              <c:f>'A2B7 Surface Detector Array'!$C$6:$AF$6</c:f>
              <c:numCache>
                <c:formatCode>0.00</c:formatCode>
                <c:ptCount val="30"/>
                <c:pt idx="0">
                  <c:v>0.49212598425196907</c:v>
                </c:pt>
                <c:pt idx="1">
                  <c:v>1.476377952755906</c:v>
                </c:pt>
                <c:pt idx="2">
                  <c:v>2.460629921259839</c:v>
                </c:pt>
                <c:pt idx="3">
                  <c:v>3.4448818897637787</c:v>
                </c:pt>
                <c:pt idx="4">
                  <c:v>4.4291338582677078</c:v>
                </c:pt>
                <c:pt idx="5">
                  <c:v>5.4133858267716475</c:v>
                </c:pt>
                <c:pt idx="6">
                  <c:v>6.3976377952755898</c:v>
                </c:pt>
                <c:pt idx="7">
                  <c:v>7.3818897637795304</c:v>
                </c:pt>
                <c:pt idx="8">
                  <c:v>8.3661417322834648</c:v>
                </c:pt>
                <c:pt idx="9">
                  <c:v>9.3503937007874018</c:v>
                </c:pt>
                <c:pt idx="10">
                  <c:v>10.334645669291339</c:v>
                </c:pt>
                <c:pt idx="11">
                  <c:v>11.318897637795276</c:v>
                </c:pt>
                <c:pt idx="12">
                  <c:v>12.303149606299231</c:v>
                </c:pt>
                <c:pt idx="13">
                  <c:v>13.28740157480315</c:v>
                </c:pt>
                <c:pt idx="14">
                  <c:v>14.271653543307087</c:v>
                </c:pt>
                <c:pt idx="15">
                  <c:v>15.255905511811022</c:v>
                </c:pt>
                <c:pt idx="16">
                  <c:v>16.240157480314959</c:v>
                </c:pt>
                <c:pt idx="17">
                  <c:v>17.224409448818896</c:v>
                </c:pt>
                <c:pt idx="18">
                  <c:v>18.208661417322826</c:v>
                </c:pt>
                <c:pt idx="19">
                  <c:v>19.19291338582677</c:v>
                </c:pt>
                <c:pt idx="20">
                  <c:v>20.177165354330743</c:v>
                </c:pt>
                <c:pt idx="21">
                  <c:v>21.161417322834644</c:v>
                </c:pt>
                <c:pt idx="22">
                  <c:v>22.145669291338582</c:v>
                </c:pt>
                <c:pt idx="23">
                  <c:v>23.129921259842554</c:v>
                </c:pt>
                <c:pt idx="24">
                  <c:v>24.114173228346502</c:v>
                </c:pt>
                <c:pt idx="25">
                  <c:v>25.098425196850396</c:v>
                </c:pt>
                <c:pt idx="26">
                  <c:v>26.082677165354326</c:v>
                </c:pt>
                <c:pt idx="27">
                  <c:v>27.066929133858267</c:v>
                </c:pt>
                <c:pt idx="28">
                  <c:v>28.051181102362204</c:v>
                </c:pt>
                <c:pt idx="29">
                  <c:v>29.035433070866105</c:v>
                </c:pt>
              </c:numCache>
            </c:numRef>
          </c:xVal>
          <c:yVal>
            <c:numRef>
              <c:f>'A2B7 Surface Detector Array'!$C$63:$AF$63</c:f>
              <c:numCache>
                <c:formatCode>0.00</c:formatCode>
                <c:ptCount val="30"/>
                <c:pt idx="0">
                  <c:v>0.56147999999999998</c:v>
                </c:pt>
                <c:pt idx="1">
                  <c:v>0.38772000000000051</c:v>
                </c:pt>
                <c:pt idx="2">
                  <c:v>0.44676000000000005</c:v>
                </c:pt>
                <c:pt idx="3">
                  <c:v>1.1355599999999999</c:v>
                </c:pt>
                <c:pt idx="4">
                  <c:v>0.97043999999999997</c:v>
                </c:pt>
                <c:pt idx="5">
                  <c:v>0.97248000000000001</c:v>
                </c:pt>
                <c:pt idx="6">
                  <c:v>1.2823199999999999</c:v>
                </c:pt>
                <c:pt idx="7">
                  <c:v>1.7983199999999999</c:v>
                </c:pt>
                <c:pt idx="8">
                  <c:v>2.13408</c:v>
                </c:pt>
                <c:pt idx="9">
                  <c:v>2.2100399999999998</c:v>
                </c:pt>
                <c:pt idx="10">
                  <c:v>2.1440399999999999</c:v>
                </c:pt>
                <c:pt idx="11">
                  <c:v>2.0738399999999997</c:v>
                </c:pt>
                <c:pt idx="12">
                  <c:v>2.608320000000004</c:v>
                </c:pt>
                <c:pt idx="13">
                  <c:v>2.3209200000000001</c:v>
                </c:pt>
                <c:pt idx="14">
                  <c:v>2.4352799999999961</c:v>
                </c:pt>
                <c:pt idx="15">
                  <c:v>2.1740399999999998</c:v>
                </c:pt>
                <c:pt idx="16">
                  <c:v>2.7288000000000001</c:v>
                </c:pt>
                <c:pt idx="17">
                  <c:v>1.9009200000000002</c:v>
                </c:pt>
                <c:pt idx="18">
                  <c:v>1.4725199999999998</c:v>
                </c:pt>
                <c:pt idx="19">
                  <c:v>1.5907199999999999</c:v>
                </c:pt>
                <c:pt idx="20">
                  <c:v>1.22844</c:v>
                </c:pt>
                <c:pt idx="21">
                  <c:v>1.5404400000000003</c:v>
                </c:pt>
                <c:pt idx="22">
                  <c:v>1.1608799999999999</c:v>
                </c:pt>
                <c:pt idx="23">
                  <c:v>1.2579599999999982</c:v>
                </c:pt>
                <c:pt idx="24">
                  <c:v>0.64668000000000114</c:v>
                </c:pt>
                <c:pt idx="25">
                  <c:v>0.73200000000000065</c:v>
                </c:pt>
                <c:pt idx="26">
                  <c:v>0.71735999999999989</c:v>
                </c:pt>
                <c:pt idx="27">
                  <c:v>0.44830800000000032</c:v>
                </c:pt>
                <c:pt idx="28">
                  <c:v>0.48721200000000031</c:v>
                </c:pt>
                <c:pt idx="29">
                  <c:v>0.40483200000000008</c:v>
                </c:pt>
              </c:numCache>
            </c:numRef>
          </c:yVal>
        </c:ser>
        <c:ser>
          <c:idx val="1"/>
          <c:order val="1"/>
          <c:tx>
            <c:v>2012 measurement QF=6.2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'A2B7 Surface Detector Array'!$C$68:$G$68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xVal>
          <c:yVal>
            <c:numRef>
              <c:f>'A2B7 Surface Detector Array'!$C$73:$G$73</c:f>
              <c:numCache>
                <c:formatCode>0.00</c:formatCode>
                <c:ptCount val="5"/>
                <c:pt idx="0">
                  <c:v>0.46603041211969581</c:v>
                </c:pt>
                <c:pt idx="1">
                  <c:v>1.195185212428955</c:v>
                </c:pt>
                <c:pt idx="2">
                  <c:v>1.5492019828090631</c:v>
                </c:pt>
                <c:pt idx="3">
                  <c:v>1.3741080934796914</c:v>
                </c:pt>
                <c:pt idx="4">
                  <c:v>0.70840388045251645</c:v>
                </c:pt>
              </c:numCache>
            </c:numRef>
          </c:yVal>
        </c:ser>
        <c:axId val="66164608"/>
        <c:axId val="66191744"/>
      </c:scatterChart>
      <c:valAx>
        <c:axId val="66164608"/>
        <c:scaling>
          <c:orientation val="minMax"/>
          <c:max val="3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feet relative to US end of A2B7</a:t>
                </a:r>
              </a:p>
            </c:rich>
          </c:tx>
          <c:layout/>
        </c:title>
        <c:numFmt formatCode="0.00" sourceLinked="1"/>
        <c:tickLblPos val="nextTo"/>
        <c:crossAx val="66191744"/>
        <c:crosses val="autoZero"/>
        <c:crossBetween val="midCat"/>
      </c:valAx>
      <c:valAx>
        <c:axId val="66191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mrem per 3.6E13 protons</a:t>
                </a:r>
              </a:p>
            </c:rich>
          </c:tx>
          <c:layout/>
        </c:title>
        <c:numFmt formatCode="0.00" sourceLinked="1"/>
        <c:tickLblPos val="nextTo"/>
        <c:crossAx val="6616460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0"/>
            </a:pPr>
            <a:r>
              <a:rPr lang="en-US" sz="1600" b="0"/>
              <a:t>normalized effective dose in AP30 service</a:t>
            </a:r>
            <a:r>
              <a:rPr lang="en-US" sz="1600" b="0" baseline="0"/>
              <a:t> building with ELAM off</a:t>
            </a:r>
            <a:endParaRPr lang="en-US" sz="1600" b="0"/>
          </a:p>
        </c:rich>
      </c:tx>
      <c:layout>
        <c:manualLayout>
          <c:xMode val="edge"/>
          <c:yMode val="edge"/>
          <c:x val="9.2181200011169487E-2"/>
          <c:y val="1.6161599591717705E-2"/>
        </c:manualLayout>
      </c:layout>
    </c:title>
    <c:plotArea>
      <c:layout/>
      <c:scatterChart>
        <c:scatterStyle val="lineMarker"/>
        <c:ser>
          <c:idx val="1"/>
          <c:order val="0"/>
          <c:tx>
            <c:v>MARS, no shield midpoint loss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</c:spPr>
          </c:marker>
          <c:errBars>
            <c:errDir val="y"/>
            <c:errBarType val="both"/>
            <c:errValType val="cust"/>
            <c:plus>
              <c:numRef>
                <c:f>'SB detectors'!$D$50:$D$79</c:f>
                <c:numCache>
                  <c:formatCode>General</c:formatCode>
                  <c:ptCount val="30"/>
                  <c:pt idx="0">
                    <c:v>0.16300799999999999</c:v>
                  </c:pt>
                  <c:pt idx="1">
                    <c:v>9.9072000000000007E-2</c:v>
                  </c:pt>
                  <c:pt idx="2">
                    <c:v>0.54035999999999962</c:v>
                  </c:pt>
                  <c:pt idx="3">
                    <c:v>0.28054800000000002</c:v>
                  </c:pt>
                  <c:pt idx="4">
                    <c:v>0.44712000000000002</c:v>
                  </c:pt>
                  <c:pt idx="5">
                    <c:v>0.42552000000000018</c:v>
                  </c:pt>
                  <c:pt idx="6">
                    <c:v>0.72755999999999998</c:v>
                  </c:pt>
                  <c:pt idx="7">
                    <c:v>0.59471999999999958</c:v>
                  </c:pt>
                  <c:pt idx="8">
                    <c:v>0.70128000000000001</c:v>
                  </c:pt>
                  <c:pt idx="9">
                    <c:v>2.2881600000000017</c:v>
                  </c:pt>
                  <c:pt idx="10">
                    <c:v>0.82547999999999999</c:v>
                  </c:pt>
                  <c:pt idx="11">
                    <c:v>1.61496</c:v>
                  </c:pt>
                  <c:pt idx="12">
                    <c:v>0.83088000000000051</c:v>
                  </c:pt>
                  <c:pt idx="13">
                    <c:v>0.86471999999999993</c:v>
                  </c:pt>
                  <c:pt idx="14">
                    <c:v>0.97703999999999991</c:v>
                  </c:pt>
                  <c:pt idx="15">
                    <c:v>0.49212000000000022</c:v>
                  </c:pt>
                  <c:pt idx="16">
                    <c:v>0.77436000000000005</c:v>
                  </c:pt>
                  <c:pt idx="17">
                    <c:v>0.47016000000000002</c:v>
                  </c:pt>
                  <c:pt idx="18">
                    <c:v>0.54612000000000005</c:v>
                  </c:pt>
                  <c:pt idx="19">
                    <c:v>0.37692000000000037</c:v>
                  </c:pt>
                  <c:pt idx="20">
                    <c:v>0.48204000000000002</c:v>
                  </c:pt>
                  <c:pt idx="21">
                    <c:v>0.24465599999999998</c:v>
                  </c:pt>
                  <c:pt idx="22">
                    <c:v>0.26402400000000015</c:v>
                  </c:pt>
                  <c:pt idx="23">
                    <c:v>0.35812800000000017</c:v>
                  </c:pt>
                  <c:pt idx="24">
                    <c:v>0.28152000000000021</c:v>
                  </c:pt>
                  <c:pt idx="25">
                    <c:v>0.31694400000000017</c:v>
                  </c:pt>
                  <c:pt idx="26">
                    <c:v>0.16336799999999999</c:v>
                  </c:pt>
                  <c:pt idx="27">
                    <c:v>0.21913199999999999</c:v>
                  </c:pt>
                  <c:pt idx="28">
                    <c:v>0.16491600000000009</c:v>
                  </c:pt>
                  <c:pt idx="29">
                    <c:v>0.16207200000000002</c:v>
                  </c:pt>
                </c:numCache>
              </c:numRef>
            </c:plus>
            <c:minus>
              <c:numRef>
                <c:f>'SB detectors'!$D$50:$D$79</c:f>
                <c:numCache>
                  <c:formatCode>General</c:formatCode>
                  <c:ptCount val="30"/>
                  <c:pt idx="0">
                    <c:v>0.16300799999999999</c:v>
                  </c:pt>
                  <c:pt idx="1">
                    <c:v>9.9072000000000007E-2</c:v>
                  </c:pt>
                  <c:pt idx="2">
                    <c:v>0.54035999999999962</c:v>
                  </c:pt>
                  <c:pt idx="3">
                    <c:v>0.28054800000000002</c:v>
                  </c:pt>
                  <c:pt idx="4">
                    <c:v>0.44712000000000002</c:v>
                  </c:pt>
                  <c:pt idx="5">
                    <c:v>0.42552000000000018</c:v>
                  </c:pt>
                  <c:pt idx="6">
                    <c:v>0.72755999999999998</c:v>
                  </c:pt>
                  <c:pt idx="7">
                    <c:v>0.59471999999999958</c:v>
                  </c:pt>
                  <c:pt idx="8">
                    <c:v>0.70128000000000001</c:v>
                  </c:pt>
                  <c:pt idx="9">
                    <c:v>2.2881600000000017</c:v>
                  </c:pt>
                  <c:pt idx="10">
                    <c:v>0.82547999999999999</c:v>
                  </c:pt>
                  <c:pt idx="11">
                    <c:v>1.61496</c:v>
                  </c:pt>
                  <c:pt idx="12">
                    <c:v>0.83088000000000051</c:v>
                  </c:pt>
                  <c:pt idx="13">
                    <c:v>0.86471999999999993</c:v>
                  </c:pt>
                  <c:pt idx="14">
                    <c:v>0.97703999999999991</c:v>
                  </c:pt>
                  <c:pt idx="15">
                    <c:v>0.49212000000000022</c:v>
                  </c:pt>
                  <c:pt idx="16">
                    <c:v>0.77436000000000005</c:v>
                  </c:pt>
                  <c:pt idx="17">
                    <c:v>0.47016000000000002</c:v>
                  </c:pt>
                  <c:pt idx="18">
                    <c:v>0.54612000000000005</c:v>
                  </c:pt>
                  <c:pt idx="19">
                    <c:v>0.37692000000000037</c:v>
                  </c:pt>
                  <c:pt idx="20">
                    <c:v>0.48204000000000002</c:v>
                  </c:pt>
                  <c:pt idx="21">
                    <c:v>0.24465599999999998</c:v>
                  </c:pt>
                  <c:pt idx="22">
                    <c:v>0.26402400000000015</c:v>
                  </c:pt>
                  <c:pt idx="23">
                    <c:v>0.35812800000000017</c:v>
                  </c:pt>
                  <c:pt idx="24">
                    <c:v>0.28152000000000021</c:v>
                  </c:pt>
                  <c:pt idx="25">
                    <c:v>0.31694400000000017</c:v>
                  </c:pt>
                  <c:pt idx="26">
                    <c:v>0.16336799999999999</c:v>
                  </c:pt>
                  <c:pt idx="27">
                    <c:v>0.21913199999999999</c:v>
                  </c:pt>
                  <c:pt idx="28">
                    <c:v>0.16491600000000009</c:v>
                  </c:pt>
                  <c:pt idx="29">
                    <c:v>0.16207200000000002</c:v>
                  </c:pt>
                </c:numCache>
              </c:numRef>
            </c:minus>
          </c:errBars>
          <c:xVal>
            <c:numRef>
              <c:f>'SB detectors'!$B$50:$B$79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'SB detectors'!$C$50:$C$79</c:f>
              <c:numCache>
                <c:formatCode>General</c:formatCode>
                <c:ptCount val="30"/>
                <c:pt idx="0">
                  <c:v>0.23500799999999999</c:v>
                </c:pt>
                <c:pt idx="1">
                  <c:v>0.34786800000000018</c:v>
                </c:pt>
                <c:pt idx="2">
                  <c:v>1.2085199999999998</c:v>
                </c:pt>
                <c:pt idx="3">
                  <c:v>1.4615999999999993</c:v>
                </c:pt>
                <c:pt idx="4">
                  <c:v>2.9581200000000001</c:v>
                </c:pt>
                <c:pt idx="5">
                  <c:v>4.5539999999999985</c:v>
                </c:pt>
                <c:pt idx="6">
                  <c:v>9.2556000000000047</c:v>
                </c:pt>
                <c:pt idx="7">
                  <c:v>12.092400000000005</c:v>
                </c:pt>
                <c:pt idx="8">
                  <c:v>17.52839999999998</c:v>
                </c:pt>
                <c:pt idx="9">
                  <c:v>22.683599999999981</c:v>
                </c:pt>
                <c:pt idx="10">
                  <c:v>21.844799999999989</c:v>
                </c:pt>
                <c:pt idx="11">
                  <c:v>22.323600000000003</c:v>
                </c:pt>
                <c:pt idx="12">
                  <c:v>18.3672</c:v>
                </c:pt>
                <c:pt idx="13">
                  <c:v>15.238799999999999</c:v>
                </c:pt>
                <c:pt idx="14">
                  <c:v>11.8116</c:v>
                </c:pt>
                <c:pt idx="15">
                  <c:v>8.8812000000000015</c:v>
                </c:pt>
                <c:pt idx="16">
                  <c:v>7.3908000000000005</c:v>
                </c:pt>
                <c:pt idx="17">
                  <c:v>5.1047999999999973</c:v>
                </c:pt>
                <c:pt idx="18">
                  <c:v>4.7519999999999998</c:v>
                </c:pt>
                <c:pt idx="19">
                  <c:v>3.7476000000000007</c:v>
                </c:pt>
                <c:pt idx="20">
                  <c:v>3.9995999999999987</c:v>
                </c:pt>
                <c:pt idx="21">
                  <c:v>2.3288399999999987</c:v>
                </c:pt>
                <c:pt idx="22">
                  <c:v>2.41092</c:v>
                </c:pt>
                <c:pt idx="23">
                  <c:v>2.8724399999999979</c:v>
                </c:pt>
                <c:pt idx="24">
                  <c:v>2.1185999999999998</c:v>
                </c:pt>
                <c:pt idx="25">
                  <c:v>1.8093599999999999</c:v>
                </c:pt>
                <c:pt idx="26">
                  <c:v>1.6397999999999993</c:v>
                </c:pt>
                <c:pt idx="27">
                  <c:v>1.7391599999999998</c:v>
                </c:pt>
                <c:pt idx="28">
                  <c:v>1.3082399999999998</c:v>
                </c:pt>
                <c:pt idx="29">
                  <c:v>1.0407599999999999</c:v>
                </c:pt>
              </c:numCache>
            </c:numRef>
          </c:yVal>
        </c:ser>
        <c:ser>
          <c:idx val="0"/>
          <c:order val="1"/>
          <c:tx>
            <c:v>2000  data</c:v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</c:spPr>
          </c:marker>
          <c:xVal>
            <c:numRef>
              <c:f>'SB detectors'!$I$39:$I$43</c:f>
              <c:numCache>
                <c:formatCode>General</c:formatCode>
                <c:ptCount val="5"/>
                <c:pt idx="0">
                  <c:v>7.6721163941802883</c:v>
                </c:pt>
                <c:pt idx="1">
                  <c:v>9.9621163941803026</c:v>
                </c:pt>
                <c:pt idx="2">
                  <c:v>12.252116394180302</c:v>
                </c:pt>
                <c:pt idx="3">
                  <c:v>14.542116394180296</c:v>
                </c:pt>
                <c:pt idx="4">
                  <c:v>16.832116394180289</c:v>
                </c:pt>
              </c:numCache>
            </c:numRef>
          </c:xVal>
          <c:yVal>
            <c:numRef>
              <c:f>'SB detectors'!$J$39:$J$43</c:f>
              <c:numCache>
                <c:formatCode>General</c:formatCode>
                <c:ptCount val="5"/>
                <c:pt idx="0">
                  <c:v>12.072621443466787</c:v>
                </c:pt>
                <c:pt idx="1">
                  <c:v>24.17721015697613</c:v>
                </c:pt>
                <c:pt idx="2">
                  <c:v>23.199098188158857</c:v>
                </c:pt>
                <c:pt idx="3">
                  <c:v>19.172113632071081</c:v>
                </c:pt>
                <c:pt idx="4">
                  <c:v>8.9002725609301798</c:v>
                </c:pt>
              </c:numCache>
            </c:numRef>
          </c:yVal>
        </c:ser>
        <c:ser>
          <c:idx val="2"/>
          <c:order val="2"/>
          <c:tx>
            <c:v>MARS, shielded midpoint loss</c:v>
          </c:tx>
          <c:spPr>
            <a:ln w="28575">
              <a:noFill/>
            </a:ln>
          </c:spPr>
          <c:xVal>
            <c:numRef>
              <c:f>'M:\Internet\Personnel\Leveling\Preliminary Design Documents\ELAMTLM MARS Modeling\ELAMshield9\[ELAMshield9.xlsx]SB detectors'!$B$50:$B$79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'M:\Internet\Personnel\Leveling\Preliminary Design Documents\ELAMTLM MARS Modeling\ELAMshield9\[ELAMshield9.xlsx]SB detectors'!$C$50:$C$79</c:f>
              <c:numCache>
                <c:formatCode>General</c:formatCode>
                <c:ptCount val="30"/>
                <c:pt idx="0">
                  <c:v>1.9720800000000015E-3</c:v>
                </c:pt>
                <c:pt idx="1">
                  <c:v>3.7224E-2</c:v>
                </c:pt>
                <c:pt idx="2">
                  <c:v>5.0040000000000029E-5</c:v>
                </c:pt>
                <c:pt idx="3">
                  <c:v>1.4889599999999999E-2</c:v>
                </c:pt>
                <c:pt idx="4">
                  <c:v>2.2946399999999999E-2</c:v>
                </c:pt>
                <c:pt idx="5">
                  <c:v>7.3476000000000014E-2</c:v>
                </c:pt>
                <c:pt idx="6">
                  <c:v>0.114444</c:v>
                </c:pt>
                <c:pt idx="7">
                  <c:v>0.29372400000000021</c:v>
                </c:pt>
                <c:pt idx="8">
                  <c:v>0.57204000000000044</c:v>
                </c:pt>
                <c:pt idx="9">
                  <c:v>0.39384000000000025</c:v>
                </c:pt>
                <c:pt idx="10">
                  <c:v>0.84419999999999995</c:v>
                </c:pt>
                <c:pt idx="11">
                  <c:v>1.4857199999999993</c:v>
                </c:pt>
                <c:pt idx="12">
                  <c:v>1.1674800000000001</c:v>
                </c:pt>
                <c:pt idx="13">
                  <c:v>2.3021999999999987</c:v>
                </c:pt>
                <c:pt idx="14">
                  <c:v>2.4353999999999987</c:v>
                </c:pt>
                <c:pt idx="15">
                  <c:v>3.05532</c:v>
                </c:pt>
                <c:pt idx="16">
                  <c:v>3.5362799999999983</c:v>
                </c:pt>
                <c:pt idx="17">
                  <c:v>3.2616000000000001</c:v>
                </c:pt>
                <c:pt idx="18">
                  <c:v>3.2230799999999995</c:v>
                </c:pt>
                <c:pt idx="19">
                  <c:v>2.7658800000000001</c:v>
                </c:pt>
                <c:pt idx="20">
                  <c:v>2.2438799999999999</c:v>
                </c:pt>
                <c:pt idx="21">
                  <c:v>2.6082000000000001</c:v>
                </c:pt>
                <c:pt idx="22">
                  <c:v>2.5747199999999997</c:v>
                </c:pt>
                <c:pt idx="23">
                  <c:v>1.9933200000000002</c:v>
                </c:pt>
                <c:pt idx="24">
                  <c:v>2.0962799999999988</c:v>
                </c:pt>
                <c:pt idx="25">
                  <c:v>2.2946399999999998</c:v>
                </c:pt>
                <c:pt idx="26">
                  <c:v>2.4706799999999989</c:v>
                </c:pt>
                <c:pt idx="27">
                  <c:v>1.8349199999999999</c:v>
                </c:pt>
                <c:pt idx="28">
                  <c:v>1.3928399999999999</c:v>
                </c:pt>
                <c:pt idx="29">
                  <c:v>1.2797999999999994</c:v>
                </c:pt>
              </c:numCache>
            </c:numRef>
          </c:yVal>
        </c:ser>
        <c:ser>
          <c:idx val="3"/>
          <c:order val="3"/>
          <c:tx>
            <c:v>MARS, no shield downstream loss</c:v>
          </c:tx>
          <c:spPr>
            <a:ln w="28575">
              <a:noFill/>
            </a:ln>
          </c:spPr>
          <c:marker>
            <c:symbol val="plus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'[ELAMshield7.xlsx]SB detectors'!$B$50:$B$79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'[ELAMshield7.xlsx]SB detectors'!$C$50:$C$79</c:f>
              <c:numCache>
                <c:formatCode>General</c:formatCode>
                <c:ptCount val="30"/>
                <c:pt idx="0">
                  <c:v>8.5680000000000006E-2</c:v>
                </c:pt>
                <c:pt idx="1">
                  <c:v>9.7128000000000006E-2</c:v>
                </c:pt>
                <c:pt idx="2">
                  <c:v>0.29206800000000022</c:v>
                </c:pt>
                <c:pt idx="3">
                  <c:v>0.50147999999999959</c:v>
                </c:pt>
                <c:pt idx="4">
                  <c:v>1.4558399999999994</c:v>
                </c:pt>
                <c:pt idx="5">
                  <c:v>1.3201200000000002</c:v>
                </c:pt>
                <c:pt idx="6">
                  <c:v>3.8087999999999997</c:v>
                </c:pt>
                <c:pt idx="7">
                  <c:v>7.6752000000000002</c:v>
                </c:pt>
                <c:pt idx="8">
                  <c:v>8.9856000000000069</c:v>
                </c:pt>
                <c:pt idx="9">
                  <c:v>11.872800000000005</c:v>
                </c:pt>
                <c:pt idx="10">
                  <c:v>16.1784</c:v>
                </c:pt>
                <c:pt idx="11">
                  <c:v>17.668800000000001</c:v>
                </c:pt>
                <c:pt idx="12">
                  <c:v>21.398400000000002</c:v>
                </c:pt>
                <c:pt idx="13">
                  <c:v>21.985199999999978</c:v>
                </c:pt>
                <c:pt idx="14">
                  <c:v>22.064399999999988</c:v>
                </c:pt>
                <c:pt idx="15">
                  <c:v>17.096399999999988</c:v>
                </c:pt>
                <c:pt idx="16">
                  <c:v>15.015600000000004</c:v>
                </c:pt>
                <c:pt idx="17">
                  <c:v>15.627600000000001</c:v>
                </c:pt>
                <c:pt idx="18">
                  <c:v>15.325200000000002</c:v>
                </c:pt>
                <c:pt idx="19">
                  <c:v>11.3688</c:v>
                </c:pt>
                <c:pt idx="20">
                  <c:v>12.045600000000002</c:v>
                </c:pt>
                <c:pt idx="21">
                  <c:v>10.306800000000004</c:v>
                </c:pt>
                <c:pt idx="22">
                  <c:v>10.692</c:v>
                </c:pt>
                <c:pt idx="23">
                  <c:v>13.496400000000005</c:v>
                </c:pt>
                <c:pt idx="24">
                  <c:v>11.012400000000005</c:v>
                </c:pt>
                <c:pt idx="25">
                  <c:v>9.6300000000000008</c:v>
                </c:pt>
                <c:pt idx="26">
                  <c:v>10.411200000000001</c:v>
                </c:pt>
                <c:pt idx="27">
                  <c:v>10.2096</c:v>
                </c:pt>
                <c:pt idx="28">
                  <c:v>9.7415999999999983</c:v>
                </c:pt>
                <c:pt idx="29">
                  <c:v>7.7111999999999998</c:v>
                </c:pt>
              </c:numCache>
            </c:numRef>
          </c:yVal>
        </c:ser>
        <c:axId val="66226432"/>
        <c:axId val="66245376"/>
      </c:scatterChart>
      <c:valAx>
        <c:axId val="66226432"/>
        <c:scaling>
          <c:orientation val="minMax"/>
          <c:max val="3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Chipmunk positions - data and </a:t>
                </a:r>
                <a:r>
                  <a:rPr lang="en-US" b="0" baseline="0"/>
                  <a:t> </a:t>
                </a:r>
                <a:r>
                  <a:rPr lang="en-US" b="0"/>
                  <a:t>MARS</a:t>
                </a:r>
                <a:r>
                  <a:rPr lang="en-US" b="0" baseline="0"/>
                  <a:t> bins - calculation</a:t>
                </a:r>
                <a:endParaRPr lang="en-US" b="0"/>
              </a:p>
            </c:rich>
          </c:tx>
        </c:title>
        <c:numFmt formatCode="General" sourceLinked="1"/>
        <c:tickLblPos val="nextTo"/>
        <c:crossAx val="66245376"/>
        <c:crosses val="autoZero"/>
        <c:crossBetween val="midCat"/>
        <c:majorUnit val="10"/>
        <c:minorUnit val="5"/>
      </c:valAx>
      <c:valAx>
        <c:axId val="66245376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mrem/3.6E13 protons</a:t>
                </a:r>
              </a:p>
            </c:rich>
          </c:tx>
        </c:title>
        <c:numFmt formatCode="General" sourceLinked="1"/>
        <c:tickLblPos val="nextTo"/>
        <c:crossAx val="66226432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b="0"/>
            </a:pPr>
            <a:r>
              <a:rPr lang="en-US" b="0"/>
              <a:t>TLM average specific energy dposition</a:t>
            </a:r>
          </a:p>
        </c:rich>
      </c:tx>
      <c:layout>
        <c:manualLayout>
          <c:xMode val="edge"/>
          <c:yMode val="edge"/>
          <c:x val="0.24788574462941534"/>
          <c:y val="1.5669123836229162E-2"/>
        </c:manualLayout>
      </c:layout>
    </c:title>
    <c:plotArea>
      <c:layout/>
      <c:scatterChart>
        <c:scatterStyle val="lineMarker"/>
        <c:ser>
          <c:idx val="0"/>
          <c:order val="0"/>
          <c:tx>
            <c:v>midpoint loss, unshielded</c:v>
          </c:tx>
          <c:spPr>
            <a:ln w="28575">
              <a:noFill/>
            </a:ln>
          </c:spPr>
          <c:xVal>
            <c:numRef>
              <c:f>'TLM response vs position'!$A$4:$A$35</c:f>
              <c:numCache>
                <c:formatCode>General</c:formatCode>
                <c:ptCount val="32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43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52</c:v>
                </c:pt>
                <c:pt idx="20">
                  <c:v>53</c:v>
                </c:pt>
                <c:pt idx="21">
                  <c:v>54</c:v>
                </c:pt>
                <c:pt idx="22">
                  <c:v>55</c:v>
                </c:pt>
                <c:pt idx="23">
                  <c:v>56</c:v>
                </c:pt>
                <c:pt idx="24">
                  <c:v>57</c:v>
                </c:pt>
                <c:pt idx="25">
                  <c:v>58</c:v>
                </c:pt>
                <c:pt idx="26">
                  <c:v>59</c:v>
                </c:pt>
                <c:pt idx="27">
                  <c:v>60</c:v>
                </c:pt>
                <c:pt idx="28">
                  <c:v>61</c:v>
                </c:pt>
                <c:pt idx="29">
                  <c:v>62</c:v>
                </c:pt>
                <c:pt idx="30">
                  <c:v>63</c:v>
                </c:pt>
                <c:pt idx="31">
                  <c:v>64</c:v>
                </c:pt>
              </c:numCache>
            </c:numRef>
          </c:xVal>
          <c:yVal>
            <c:numRef>
              <c:f>'TLM response vs position'!$H$4:$H$35</c:f>
              <c:numCache>
                <c:formatCode>General</c:formatCode>
                <c:ptCount val="32"/>
                <c:pt idx="0">
                  <c:v>2.8456801919999997</c:v>
                </c:pt>
                <c:pt idx="1">
                  <c:v>4.0347959040000019</c:v>
                </c:pt>
                <c:pt idx="2">
                  <c:v>4.5225429119999969</c:v>
                </c:pt>
                <c:pt idx="3">
                  <c:v>4.2826337279999995</c:v>
                </c:pt>
                <c:pt idx="4">
                  <c:v>3.0982890239999992</c:v>
                </c:pt>
                <c:pt idx="5">
                  <c:v>2.3841423359999987</c:v>
                </c:pt>
                <c:pt idx="6">
                  <c:v>2.1298095359999998</c:v>
                </c:pt>
                <c:pt idx="7">
                  <c:v>2.026993536</c:v>
                </c:pt>
                <c:pt idx="8">
                  <c:v>1.9920199680000017</c:v>
                </c:pt>
                <c:pt idx="9">
                  <c:v>1.9803219839999997</c:v>
                </c:pt>
                <c:pt idx="10">
                  <c:v>1.9844979839999994</c:v>
                </c:pt>
                <c:pt idx="11">
                  <c:v>1.9835516160000002</c:v>
                </c:pt>
                <c:pt idx="12">
                  <c:v>1.9582830720000002</c:v>
                </c:pt>
                <c:pt idx="13">
                  <c:v>1.9215348479999999</c:v>
                </c:pt>
                <c:pt idx="14">
                  <c:v>1.8741985920000004</c:v>
                </c:pt>
                <c:pt idx="15">
                  <c:v>1.8293518079999991</c:v>
                </c:pt>
                <c:pt idx="16">
                  <c:v>1.7795646719999993</c:v>
                </c:pt>
                <c:pt idx="17">
                  <c:v>1.6994833919999999</c:v>
                </c:pt>
                <c:pt idx="18">
                  <c:v>1.6476318719999998</c:v>
                </c:pt>
                <c:pt idx="19">
                  <c:v>1.59175584</c:v>
                </c:pt>
                <c:pt idx="20">
                  <c:v>1.5223472640000004</c:v>
                </c:pt>
                <c:pt idx="21">
                  <c:v>1.4674890239999985</c:v>
                </c:pt>
                <c:pt idx="22">
                  <c:v>1.413157247999999</c:v>
                </c:pt>
                <c:pt idx="23">
                  <c:v>1.3618304640000003</c:v>
                </c:pt>
                <c:pt idx="24">
                  <c:v>1.3096373759999984</c:v>
                </c:pt>
                <c:pt idx="25">
                  <c:v>1.2491107199999987</c:v>
                </c:pt>
                <c:pt idx="26">
                  <c:v>1.203246144</c:v>
                </c:pt>
                <c:pt idx="27">
                  <c:v>1.1609602559999992</c:v>
                </c:pt>
                <c:pt idx="28">
                  <c:v>1.1154453119999996</c:v>
                </c:pt>
                <c:pt idx="29">
                  <c:v>1.074384</c:v>
                </c:pt>
                <c:pt idx="30">
                  <c:v>1.0352805120000004</c:v>
                </c:pt>
                <c:pt idx="31">
                  <c:v>1.0214115839999998</c:v>
                </c:pt>
              </c:numCache>
            </c:numRef>
          </c:yVal>
        </c:ser>
        <c:ser>
          <c:idx val="1"/>
          <c:order val="1"/>
          <c:tx>
            <c:v>midpoint loss, shielded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'M:\Internet\Personnel\Leveling\Preliminary Design Documents\ELAMTLM MARS Modeling\ELAMshield9\[ELAMshield9.xlsx]TLM response vs position'!$A$4:$A$35</c:f>
              <c:numCache>
                <c:formatCode>General</c:formatCode>
                <c:ptCount val="32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43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52</c:v>
                </c:pt>
                <c:pt idx="20">
                  <c:v>53</c:v>
                </c:pt>
                <c:pt idx="21">
                  <c:v>54</c:v>
                </c:pt>
                <c:pt idx="22">
                  <c:v>55</c:v>
                </c:pt>
                <c:pt idx="23">
                  <c:v>56</c:v>
                </c:pt>
                <c:pt idx="24">
                  <c:v>57</c:v>
                </c:pt>
                <c:pt idx="25">
                  <c:v>58</c:v>
                </c:pt>
                <c:pt idx="26">
                  <c:v>59</c:v>
                </c:pt>
                <c:pt idx="27">
                  <c:v>60</c:v>
                </c:pt>
                <c:pt idx="28">
                  <c:v>61</c:v>
                </c:pt>
                <c:pt idx="29">
                  <c:v>62</c:v>
                </c:pt>
                <c:pt idx="30">
                  <c:v>63</c:v>
                </c:pt>
                <c:pt idx="31">
                  <c:v>64</c:v>
                </c:pt>
              </c:numCache>
            </c:numRef>
          </c:xVal>
          <c:yVal>
            <c:numRef>
              <c:f>'M:\Internet\Personnel\Leveling\Preliminary Design Documents\ELAMTLM MARS Modeling\ELAMshield9\[ELAMshield9.xlsx]TLM response vs position'!$H$4:$H$35</c:f>
              <c:numCache>
                <c:formatCode>General</c:formatCode>
                <c:ptCount val="32"/>
                <c:pt idx="0">
                  <c:v>1.7267195519999998</c:v>
                </c:pt>
                <c:pt idx="1">
                  <c:v>2.7766079999999986</c:v>
                </c:pt>
                <c:pt idx="2">
                  <c:v>3.1935179520000014</c:v>
                </c:pt>
                <c:pt idx="3">
                  <c:v>2.9965714560000003</c:v>
                </c:pt>
                <c:pt idx="4">
                  <c:v>1.9813576320000001</c:v>
                </c:pt>
                <c:pt idx="5">
                  <c:v>1.3675824000000001</c:v>
                </c:pt>
                <c:pt idx="6">
                  <c:v>1.1370867839999999</c:v>
                </c:pt>
                <c:pt idx="7">
                  <c:v>0.99889862400000029</c:v>
                </c:pt>
                <c:pt idx="8">
                  <c:v>0.89863084799999982</c:v>
                </c:pt>
                <c:pt idx="9">
                  <c:v>0.80934739200000005</c:v>
                </c:pt>
                <c:pt idx="10">
                  <c:v>0.75002860800000049</c:v>
                </c:pt>
                <c:pt idx="11">
                  <c:v>0.69366182400000032</c:v>
                </c:pt>
                <c:pt idx="12">
                  <c:v>0.64327679999999987</c:v>
                </c:pt>
                <c:pt idx="13">
                  <c:v>0.59692953600000065</c:v>
                </c:pt>
                <c:pt idx="14">
                  <c:v>0.55793030399999999</c:v>
                </c:pt>
                <c:pt idx="15">
                  <c:v>0.52347398399999967</c:v>
                </c:pt>
                <c:pt idx="16">
                  <c:v>0.49024569600000001</c:v>
                </c:pt>
                <c:pt idx="17">
                  <c:v>0.45700588800000003</c:v>
                </c:pt>
                <c:pt idx="18">
                  <c:v>0.42900825600000014</c:v>
                </c:pt>
                <c:pt idx="19">
                  <c:v>0.40483411200000002</c:v>
                </c:pt>
                <c:pt idx="20">
                  <c:v>0.37982188800000033</c:v>
                </c:pt>
                <c:pt idx="21">
                  <c:v>0.35436787200000036</c:v>
                </c:pt>
                <c:pt idx="22">
                  <c:v>0.33140160000000024</c:v>
                </c:pt>
                <c:pt idx="23">
                  <c:v>0.31312800000000024</c:v>
                </c:pt>
                <c:pt idx="24">
                  <c:v>0.29734675200000016</c:v>
                </c:pt>
                <c:pt idx="25">
                  <c:v>0.27771609600000002</c:v>
                </c:pt>
                <c:pt idx="26">
                  <c:v>0.26161574399999998</c:v>
                </c:pt>
                <c:pt idx="27">
                  <c:v>0.24947654399999994</c:v>
                </c:pt>
                <c:pt idx="28">
                  <c:v>0.23434905600000011</c:v>
                </c:pt>
                <c:pt idx="29">
                  <c:v>0.21939955199999991</c:v>
                </c:pt>
                <c:pt idx="30">
                  <c:v>0.21208492800000001</c:v>
                </c:pt>
                <c:pt idx="31">
                  <c:v>0.20944281600000014</c:v>
                </c:pt>
              </c:numCache>
            </c:numRef>
          </c:yVal>
        </c:ser>
        <c:ser>
          <c:idx val="2"/>
          <c:order val="2"/>
          <c:tx>
            <c:v>downstream loss, unshielded</c:v>
          </c:tx>
          <c:spPr>
            <a:ln w="28575">
              <a:noFill/>
            </a:ln>
          </c:spPr>
          <c:xVal>
            <c:numRef>
              <c:f>'[ELAMshield7.xlsx]TLM response vs position'!$A$4:$A$35</c:f>
              <c:numCache>
                <c:formatCode>General</c:formatCode>
                <c:ptCount val="32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43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52</c:v>
                </c:pt>
                <c:pt idx="20">
                  <c:v>53</c:v>
                </c:pt>
                <c:pt idx="21">
                  <c:v>54</c:v>
                </c:pt>
                <c:pt idx="22">
                  <c:v>55</c:v>
                </c:pt>
                <c:pt idx="23">
                  <c:v>56</c:v>
                </c:pt>
                <c:pt idx="24">
                  <c:v>57</c:v>
                </c:pt>
                <c:pt idx="25">
                  <c:v>58</c:v>
                </c:pt>
                <c:pt idx="26">
                  <c:v>59</c:v>
                </c:pt>
                <c:pt idx="27">
                  <c:v>60</c:v>
                </c:pt>
                <c:pt idx="28">
                  <c:v>61</c:v>
                </c:pt>
                <c:pt idx="29">
                  <c:v>62</c:v>
                </c:pt>
                <c:pt idx="30">
                  <c:v>63</c:v>
                </c:pt>
                <c:pt idx="31">
                  <c:v>64</c:v>
                </c:pt>
              </c:numCache>
            </c:numRef>
          </c:xVal>
          <c:yVal>
            <c:numRef>
              <c:f>'[ELAMshield7.xlsx]TLM response vs position'!$H$4:$H$35</c:f>
              <c:numCache>
                <c:formatCode>General</c:formatCode>
                <c:ptCount val="32"/>
                <c:pt idx="0">
                  <c:v>8.698368959999998</c:v>
                </c:pt>
                <c:pt idx="1">
                  <c:v>9.9499345920000071</c:v>
                </c:pt>
                <c:pt idx="2">
                  <c:v>10.193057280000001</c:v>
                </c:pt>
                <c:pt idx="3">
                  <c:v>10.003574592000007</c:v>
                </c:pt>
                <c:pt idx="4">
                  <c:v>8.9982645120000004</c:v>
                </c:pt>
                <c:pt idx="5">
                  <c:v>7.7954693760000007</c:v>
                </c:pt>
                <c:pt idx="6">
                  <c:v>6.8649338879999968</c:v>
                </c:pt>
                <c:pt idx="7">
                  <c:v>6.0992017920000032</c:v>
                </c:pt>
                <c:pt idx="8">
                  <c:v>5.5392030719999994</c:v>
                </c:pt>
                <c:pt idx="9">
                  <c:v>5.0876634240000032</c:v>
                </c:pt>
                <c:pt idx="10">
                  <c:v>4.7294242559999979</c:v>
                </c:pt>
                <c:pt idx="11">
                  <c:v>4.4287511040000034</c:v>
                </c:pt>
                <c:pt idx="12">
                  <c:v>4.1157463679999937</c:v>
                </c:pt>
                <c:pt idx="13">
                  <c:v>3.8418422399999974</c:v>
                </c:pt>
                <c:pt idx="14">
                  <c:v>3.5682785279999996</c:v>
                </c:pt>
                <c:pt idx="15">
                  <c:v>3.3582107520000002</c:v>
                </c:pt>
                <c:pt idx="16">
                  <c:v>3.1565491199999984</c:v>
                </c:pt>
                <c:pt idx="17">
                  <c:v>2.9385475199999997</c:v>
                </c:pt>
                <c:pt idx="18">
                  <c:v>2.7598728959999987</c:v>
                </c:pt>
                <c:pt idx="19">
                  <c:v>2.5949681279999997</c:v>
                </c:pt>
                <c:pt idx="20">
                  <c:v>2.4208456319999985</c:v>
                </c:pt>
                <c:pt idx="21">
                  <c:v>2.2747708800000006</c:v>
                </c:pt>
                <c:pt idx="22">
                  <c:v>2.1392559359999979</c:v>
                </c:pt>
                <c:pt idx="23">
                  <c:v>2.0197215359999996</c:v>
                </c:pt>
                <c:pt idx="24">
                  <c:v>1.9015136640000001</c:v>
                </c:pt>
                <c:pt idx="25">
                  <c:v>1.7804972159999994</c:v>
                </c:pt>
                <c:pt idx="26">
                  <c:v>1.6812305279999997</c:v>
                </c:pt>
                <c:pt idx="27">
                  <c:v>1.5852919679999986</c:v>
                </c:pt>
                <c:pt idx="28">
                  <c:v>1.4940460799999999</c:v>
                </c:pt>
                <c:pt idx="29">
                  <c:v>1.4116613759999985</c:v>
                </c:pt>
                <c:pt idx="30">
                  <c:v>1.3437878400000003</c:v>
                </c:pt>
                <c:pt idx="31">
                  <c:v>1.2945743999999997</c:v>
                </c:pt>
              </c:numCache>
            </c:numRef>
          </c:yVal>
        </c:ser>
        <c:axId val="66263680"/>
        <c:axId val="66290432"/>
      </c:scatterChart>
      <c:valAx>
        <c:axId val="66263680"/>
        <c:scaling>
          <c:orientation val="minMax"/>
          <c:max val="64"/>
          <c:min val="32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detector number</a:t>
                </a:r>
              </a:p>
            </c:rich>
          </c:tx>
        </c:title>
        <c:numFmt formatCode="General" sourceLinked="1"/>
        <c:tickLblPos val="nextTo"/>
        <c:crossAx val="66290432"/>
        <c:crosses val="autoZero"/>
        <c:crossBetween val="midCat"/>
        <c:majorUnit val="16"/>
        <c:minorUnit val="1"/>
      </c:valAx>
      <c:valAx>
        <c:axId val="66290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mJ/g/3.6E13 protons</a:t>
                </a:r>
              </a:p>
            </c:rich>
          </c:tx>
        </c:title>
        <c:numFmt formatCode="General" sourceLinked="1"/>
        <c:tickLblPos val="nextTo"/>
        <c:crossAx val="66263680"/>
        <c:crosses val="autoZero"/>
        <c:crossBetween val="midCat"/>
        <c:majorUnit val="1"/>
      </c:valAx>
    </c:plotArea>
    <c:legend>
      <c:legendPos val="r"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92516A-0FBE-463B-A69D-3A786B073211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C473C8-ED17-4794-8B6F-0FF7B8B3C8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TLM example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T. Leveling</a:t>
            </a:r>
          </a:p>
          <a:p>
            <a:r>
              <a:rPr lang="en-US" smtClean="0"/>
              <a:t>March </a:t>
            </a:r>
            <a:r>
              <a:rPr lang="en-US" smtClean="0"/>
              <a:t>15, 2013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657600"/>
            <a:ext cx="24859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Attendees:</a:t>
            </a:r>
          </a:p>
          <a:p>
            <a:r>
              <a:rPr lang="en-US" dirty="0" smtClean="0"/>
              <a:t>	</a:t>
            </a:r>
            <a:r>
              <a:rPr lang="en-US" dirty="0" smtClean="0"/>
              <a:t>Don Cossairt</a:t>
            </a:r>
          </a:p>
          <a:p>
            <a:r>
              <a:rPr lang="en-US" dirty="0" smtClean="0"/>
              <a:t>	</a:t>
            </a:r>
            <a:r>
              <a:rPr lang="en-US" dirty="0" smtClean="0"/>
              <a:t>Kamran Vaziri</a:t>
            </a:r>
          </a:p>
          <a:p>
            <a:r>
              <a:rPr lang="en-US" dirty="0" smtClean="0"/>
              <a:t>	</a:t>
            </a:r>
            <a:r>
              <a:rPr lang="en-US" dirty="0" smtClean="0"/>
              <a:t>Adam Olson</a:t>
            </a:r>
          </a:p>
          <a:p>
            <a:r>
              <a:rPr lang="en-US" dirty="0" smtClean="0"/>
              <a:t>	</a:t>
            </a:r>
            <a:r>
              <a:rPr lang="en-US" dirty="0" smtClean="0"/>
              <a:t>Dave Peterson</a:t>
            </a:r>
          </a:p>
          <a:p>
            <a:r>
              <a:rPr lang="en-US" dirty="0" smtClean="0"/>
              <a:t>	</a:t>
            </a:r>
            <a:r>
              <a:rPr lang="en-US" dirty="0" smtClean="0"/>
              <a:t>John Anderson</a:t>
            </a:r>
          </a:p>
          <a:p>
            <a:r>
              <a:rPr lang="en-US" dirty="0" smtClean="0"/>
              <a:t>	</a:t>
            </a:r>
            <a:r>
              <a:rPr lang="en-US" dirty="0" smtClean="0"/>
              <a:t>Paul Czarapata</a:t>
            </a:r>
          </a:p>
          <a:p>
            <a:r>
              <a:rPr lang="en-US" dirty="0" smtClean="0"/>
              <a:t>	</a:t>
            </a:r>
            <a:r>
              <a:rPr lang="en-US" dirty="0" smtClean="0"/>
              <a:t>Tony Leveling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TLM measurement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4247317"/>
          </a:xfrm>
        </p:spPr>
        <p:txBody>
          <a:bodyPr>
            <a:spAutoFit/>
          </a:bodyPr>
          <a:lstStyle/>
          <a:p>
            <a:r>
              <a:rPr lang="en-US" sz="2400" dirty="0" smtClean="0"/>
              <a:t>Based upon months of response testing, </a:t>
            </a:r>
            <a:r>
              <a:rPr lang="en-US" sz="2400" dirty="0" err="1" smtClean="0"/>
              <a:t>nC</a:t>
            </a:r>
            <a:r>
              <a:rPr lang="en-US" sz="2400" dirty="0" smtClean="0"/>
              <a:t> is a convenient unit</a:t>
            </a:r>
          </a:p>
          <a:p>
            <a:r>
              <a:rPr lang="en-US" sz="2400" dirty="0" smtClean="0"/>
              <a:t>Our TLM electrometer designs have chipmunk-like output pulse</a:t>
            </a:r>
          </a:p>
          <a:p>
            <a:pPr lvl="1"/>
            <a:r>
              <a:rPr lang="en-US" sz="2400" dirty="0" smtClean="0"/>
              <a:t>1 pulse is 1 </a:t>
            </a:r>
            <a:r>
              <a:rPr lang="en-US" sz="2400" dirty="0" err="1" smtClean="0"/>
              <a:t>nC</a:t>
            </a:r>
            <a:endParaRPr lang="en-US" sz="2400" dirty="0" smtClean="0"/>
          </a:p>
          <a:p>
            <a:pPr lvl="1"/>
            <a:r>
              <a:rPr lang="en-US" sz="2400" dirty="0" smtClean="0"/>
              <a:t>Fits with </a:t>
            </a:r>
            <a:r>
              <a:rPr lang="en-US" sz="2400" dirty="0" err="1" smtClean="0"/>
              <a:t>rad</a:t>
            </a:r>
            <a:r>
              <a:rPr lang="en-US" sz="2400" dirty="0" smtClean="0"/>
              <a:t> card and RSS parameters</a:t>
            </a:r>
          </a:p>
          <a:p>
            <a:pPr lvl="1"/>
            <a:r>
              <a:rPr lang="en-US" sz="2400" dirty="0" smtClean="0"/>
              <a:t>Basis is documented in Dynamic Range Requirements</a:t>
            </a:r>
          </a:p>
          <a:p>
            <a:r>
              <a:rPr lang="en-US" sz="2400" dirty="0" smtClean="0"/>
              <a:t>A heartbeat for the electrometer has been designed</a:t>
            </a:r>
          </a:p>
          <a:p>
            <a:pPr lvl="1"/>
            <a:r>
              <a:rPr lang="en-US" sz="2400" dirty="0" smtClean="0"/>
              <a:t>10 </a:t>
            </a:r>
            <a:r>
              <a:rPr lang="en-US" sz="2400" dirty="0" err="1" smtClean="0"/>
              <a:t>Tohm</a:t>
            </a:r>
            <a:r>
              <a:rPr lang="en-US" sz="2400" dirty="0" smtClean="0"/>
              <a:t> resistor at 500 volts provides 3 </a:t>
            </a:r>
            <a:r>
              <a:rPr lang="en-US" sz="2400" dirty="0" err="1" smtClean="0"/>
              <a:t>nC</a:t>
            </a:r>
            <a:r>
              <a:rPr lang="en-US" sz="2400" dirty="0" smtClean="0"/>
              <a:t>/min output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electrometer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by AD Instrumentation department</a:t>
            </a:r>
          </a:p>
          <a:p>
            <a:pPr lvl="1"/>
            <a:r>
              <a:rPr lang="en-US" dirty="0" smtClean="0"/>
              <a:t>Analog</a:t>
            </a:r>
          </a:p>
          <a:p>
            <a:pPr lvl="1"/>
            <a:r>
              <a:rPr lang="en-US" dirty="0" smtClean="0"/>
              <a:t>Background test run begins this week (March 11, 2013)</a:t>
            </a:r>
          </a:p>
          <a:p>
            <a:r>
              <a:rPr lang="en-US" dirty="0" smtClean="0"/>
              <a:t>One by AD RF department</a:t>
            </a:r>
          </a:p>
          <a:p>
            <a:pPr lvl="1"/>
            <a:r>
              <a:rPr lang="en-US" dirty="0" smtClean="0"/>
              <a:t>Digital</a:t>
            </a:r>
          </a:p>
          <a:p>
            <a:pPr lvl="1"/>
            <a:r>
              <a:rPr lang="en-US" dirty="0" smtClean="0"/>
              <a:t>Background test run began in December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Output is a square wave (digital) or TTL pulse (analog) similar to chipmunk</a:t>
            </a:r>
          </a:p>
          <a:p>
            <a:r>
              <a:rPr lang="en-US" dirty="0" smtClean="0"/>
              <a:t>Output is to be directed to RSS via a </a:t>
            </a:r>
            <a:r>
              <a:rPr lang="en-US" dirty="0" err="1" smtClean="0"/>
              <a:t>rad</a:t>
            </a:r>
            <a:r>
              <a:rPr lang="en-US" dirty="0" smtClean="0"/>
              <a:t> card</a:t>
            </a:r>
          </a:p>
          <a:p>
            <a:r>
              <a:rPr lang="en-US" dirty="0" smtClean="0"/>
              <a:t>Trip levels are application specific, just like chipmunk/scarecrow applications</a:t>
            </a:r>
          </a:p>
          <a:p>
            <a:r>
              <a:rPr lang="en-US" dirty="0" smtClean="0"/>
              <a:t>Trip levels would be established through the shielding assessment process</a:t>
            </a:r>
          </a:p>
          <a:p>
            <a:r>
              <a:rPr lang="en-US" dirty="0" smtClean="0"/>
              <a:t>TTL pulse rate limited to &lt; 70 Hz by design (no pulses go unrecorded)</a:t>
            </a:r>
          </a:p>
          <a:p>
            <a:r>
              <a:rPr lang="en-US" dirty="0" smtClean="0"/>
              <a:t>TLM turns off accelerator absolutely, just like for chipmunk/scarecrow applications</a:t>
            </a:r>
          </a:p>
          <a:p>
            <a:r>
              <a:rPr lang="en-US" dirty="0" smtClean="0"/>
              <a:t>Time-weighted average limits are observed, just like for chipmunk/scarecrow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DAPS1115842013031507575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5781938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TLM electrometer prototype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743200"/>
            <a:ext cx="318503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Scarecrow at 400 MeV labyrinth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9392" y="4191000"/>
            <a:ext cx="301460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TLM  electrometer connected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to 10’ TLM in Linac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172200"/>
            <a:ext cx="540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electrometer &amp; scarecrow on MUX channels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600200"/>
            <a:ext cx="3581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This is NOT a proposed application – just an installation to exercise the electrometer designs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 TLM electrometer prototype</a:t>
            </a:r>
            <a:endParaRPr lang="en-US" dirty="0"/>
          </a:p>
        </p:txBody>
      </p:sp>
      <p:pic>
        <p:nvPicPr>
          <p:cNvPr id="5" name="Picture 4" descr="ADAPS111584201303150801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229350" cy="5172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125’ TLM response to controlled beam loss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7162800" cy="52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7010400" cy="510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250’ TLM response to controlled beam loss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338’ TLM response to controlled beam loss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781800" cy="53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/>
          <a:lstStyle/>
          <a:p>
            <a:r>
              <a:rPr lang="en-US" dirty="0" smtClean="0"/>
              <a:t>TLM dynamic range examples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447800"/>
          <a:ext cx="7619998" cy="5195060"/>
        </p:xfrm>
        <a:graphic>
          <a:graphicData uri="http://schemas.openxmlformats.org/drawingml/2006/table">
            <a:tbl>
              <a:tblPr/>
              <a:tblGrid>
                <a:gridCol w="1042416"/>
                <a:gridCol w="380999"/>
                <a:gridCol w="467867"/>
                <a:gridCol w="441960"/>
                <a:gridCol w="573024"/>
                <a:gridCol w="734567"/>
                <a:gridCol w="623315"/>
                <a:gridCol w="576072"/>
                <a:gridCol w="745238"/>
                <a:gridCol w="515113"/>
                <a:gridCol w="518160"/>
                <a:gridCol w="405385"/>
                <a:gridCol w="595882"/>
              </a:tblGrid>
              <a:tr h="502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Machine/Condition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Notes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Beam power (KW)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Energy (GeV)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Protons per hour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44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Average intensity per second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Nominal Shielding feet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Magnet to ceiling distance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Shield Category or application basis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beam loss limit (p/s)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normal loss limit p/s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 of beam loss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nC/min     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(per meter in bold)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Mu2e Service Bldg.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1.13E+16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3.13E+12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skyshine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3.3 watts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2.58E+09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0.082%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Mu2e Service Bldg.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2.25E+16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6.25E+12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skyshine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3.3 watts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2.58E+09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0.041%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Mu2e Shielding Berm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1.13E+16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3.13E+12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3.26E+10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1.63E+09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0.052%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Mu2e Shielding Berm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2.25E+16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6.25E+12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3.26E+10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1.63E+09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0.026%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Booster May 2013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1.80E+17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5.00E+13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2.20E+11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1.10E+10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0.022%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Booster 2016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2.25E+17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6.25E+13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2.20E+11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1.10E+10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0.018%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Booster (any pwr)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W/m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4.69E+10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1,701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Main Injector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1.31E+17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3.65E+13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2.61E+13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1.31E+12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3.582%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265,094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Main Injector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2,300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4.31E+17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1.20E+14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2.61E+13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1.31E+12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1.090%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265,094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Main Injector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1.31E+17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3.65E+13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W/m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1.82E+11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0.499%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36,960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Main Injector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2,300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4.31E+17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1.20E+14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W/m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1.82E+11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0.152%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36,960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Nova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1.31E+17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3.65E+13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1A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4.87E+13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2.44E+12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6.675%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1,372,243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LBNE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2,300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4.31E+17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1.20E+14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1A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4.87E+13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2.44E+12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2.030%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1,372,243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Nova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1.31E+17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3.65E+13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ppm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3.65E+08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0.001%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LBNE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2,300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4.31E+17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1.20E+14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W/m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5.21E+07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0.000%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Recommended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800" dirty="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Notes: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Distributed or concentrated loss limits public exposure to 1 mrem per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year: NB 6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nC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/E10 at ELAM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Single point loss limits berm surface normal condition dose rate to 0.05 mrem/hr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charge limit in tunnel beam loss to 1 W/m - distributed among some number of TLMs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Limit total beam loss to 1 part in 1E5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Single point loss limits berm surface normal condition dose rate to 5 mrem/hr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latin typeface="Calibri"/>
                        <a:ea typeface="Times New Roman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TLM detector bias selection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Based upon preceding table, and under normal conditions, TLM detector should be operating on the plateau: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nC</a:t>
            </a:r>
            <a:r>
              <a:rPr lang="en-US" dirty="0" smtClean="0"/>
              <a:t>/E10 protons at 8 GeV</a:t>
            </a:r>
          </a:p>
          <a:p>
            <a:pPr lvl="1"/>
            <a:r>
              <a:rPr lang="en-US" dirty="0" smtClean="0"/>
              <a:t>~26 </a:t>
            </a:r>
            <a:r>
              <a:rPr lang="en-US" dirty="0" err="1" smtClean="0"/>
              <a:t>nC</a:t>
            </a:r>
            <a:r>
              <a:rPr lang="en-US" dirty="0" smtClean="0"/>
              <a:t>/E10 protons at 120 GeV</a:t>
            </a:r>
          </a:p>
          <a:p>
            <a:r>
              <a:rPr lang="en-US" sz="2800" dirty="0" smtClean="0"/>
              <a:t>Further studies this year are required for confirmation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beam loss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A2B7, a bending magnet in the Accumulator ring</a:t>
            </a:r>
          </a:p>
          <a:p>
            <a:pPr lvl="1"/>
            <a:r>
              <a:rPr lang="en-US" dirty="0" smtClean="0"/>
              <a:t>First bend element following injection into Accumulator</a:t>
            </a:r>
          </a:p>
          <a:p>
            <a:pPr lvl="1"/>
            <a:r>
              <a:rPr lang="en-US" dirty="0" smtClean="0"/>
              <a:t>With bend bus de-energized, all beam is lost on this magnet</a:t>
            </a:r>
          </a:p>
          <a:p>
            <a:r>
              <a:rPr lang="en-US" dirty="0" smtClean="0"/>
              <a:t>Studied during 2000 shielding assessment</a:t>
            </a:r>
          </a:p>
          <a:p>
            <a:r>
              <a:rPr lang="en-US" dirty="0" smtClean="0"/>
              <a:t>Measurement verified in 2011/2012</a:t>
            </a:r>
          </a:p>
          <a:p>
            <a:r>
              <a:rPr lang="en-US" dirty="0" smtClean="0"/>
              <a:t>MARS simulations to compare with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example – 1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A2B7</a:t>
            </a:r>
          </a:p>
          <a:p>
            <a:pPr lvl="1"/>
            <a:r>
              <a:rPr lang="en-US" dirty="0" smtClean="0"/>
              <a:t>Assumptions</a:t>
            </a:r>
          </a:p>
          <a:p>
            <a:pPr lvl="2"/>
            <a:r>
              <a:rPr lang="en-US" dirty="0" smtClean="0"/>
              <a:t>3.6E13 protons lost at A2B7 gives 1.5 mrem effective dose (based on MARS QF calculation &amp; measurement)</a:t>
            </a:r>
          </a:p>
          <a:p>
            <a:pPr lvl="2"/>
            <a:r>
              <a:rPr lang="en-US" dirty="0" smtClean="0"/>
              <a:t>We want to limit peak dose rate on berm to 1 mrem/hr</a:t>
            </a:r>
          </a:p>
          <a:p>
            <a:pPr lvl="2"/>
            <a:r>
              <a:rPr lang="en-US" dirty="0" smtClean="0"/>
              <a:t>This implies total beam loss of 2.4E13 protons/hr at a single location</a:t>
            </a:r>
          </a:p>
          <a:p>
            <a:pPr lvl="2"/>
            <a:r>
              <a:rPr lang="en-US" dirty="0" smtClean="0"/>
              <a:t> 3 </a:t>
            </a:r>
            <a:r>
              <a:rPr lang="en-US" dirty="0" err="1" smtClean="0"/>
              <a:t>nC</a:t>
            </a:r>
            <a:r>
              <a:rPr lang="en-US" dirty="0" smtClean="0"/>
              <a:t>/E10 protons is TLM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example – 2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498080" cy="762000"/>
          </a:xfrm>
        </p:spPr>
        <p:txBody>
          <a:bodyPr/>
          <a:lstStyle/>
          <a:p>
            <a:r>
              <a:rPr lang="en-US" dirty="0" smtClean="0"/>
              <a:t>Trip point calculation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2133600"/>
          <a:ext cx="7522883" cy="1447800"/>
        </p:xfrm>
        <a:graphic>
          <a:graphicData uri="http://schemas.openxmlformats.org/presentationml/2006/ole">
            <p:oleObj spid="_x0000_s26626" name="Equation" r:id="rId3" imgW="3365280" imgH="64764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3810000"/>
            <a:ext cx="7498080" cy="2438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err="1" smtClean="0"/>
              <a:t>Rad</a:t>
            </a:r>
            <a:r>
              <a:rPr lang="en-US" sz="3200" dirty="0" smtClean="0"/>
              <a:t> card trip setting assumptions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 smtClean="0"/>
              <a:t>120 </a:t>
            </a:r>
            <a:r>
              <a:rPr lang="en-US" sz="3200" dirty="0" err="1" smtClean="0"/>
              <a:t>nC</a:t>
            </a:r>
            <a:r>
              <a:rPr lang="en-US" sz="3200" dirty="0" smtClean="0"/>
              <a:t> = 120 </a:t>
            </a:r>
            <a:r>
              <a:rPr lang="en-US" sz="3200" dirty="0" err="1" smtClean="0"/>
              <a:t>cpm</a:t>
            </a:r>
            <a:endParaRPr lang="en-US" sz="3200" dirty="0" smtClean="0"/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 smtClean="0"/>
              <a:t>For 15 minute trip setting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 smtClean="0"/>
              <a:t>1800 counts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 smtClean="0"/>
              <a:t>Allow 3 counts per minute background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example – 3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&gt;120 </a:t>
            </a:r>
            <a:r>
              <a:rPr lang="en-US" dirty="0" err="1" smtClean="0"/>
              <a:t>nC</a:t>
            </a:r>
            <a:r>
              <a:rPr lang="en-US" dirty="0" smtClean="0"/>
              <a:t>/minute is collected due to a distributed loss, trip occurs anyway</a:t>
            </a:r>
          </a:p>
          <a:p>
            <a:r>
              <a:rPr lang="en-US" dirty="0" smtClean="0"/>
              <a:t>Peak effective dose rate will </a:t>
            </a:r>
            <a:r>
              <a:rPr lang="en-US" smtClean="0"/>
              <a:t>be &lt; 1 </a:t>
            </a:r>
            <a:r>
              <a:rPr lang="en-US" dirty="0" smtClean="0"/>
              <a:t>mrem/hr</a:t>
            </a:r>
          </a:p>
          <a:p>
            <a:r>
              <a:rPr lang="en-US" dirty="0" smtClean="0"/>
              <a:t>The machine is held off until the TWA rate of 120 </a:t>
            </a:r>
            <a:r>
              <a:rPr lang="en-US" dirty="0" err="1" smtClean="0"/>
              <a:t>nC</a:t>
            </a:r>
            <a:r>
              <a:rPr lang="en-US" dirty="0" smtClean="0"/>
              <a:t>/min is not exceeded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 err="1" smtClean="0"/>
              <a:t>rad</a:t>
            </a:r>
            <a:r>
              <a:rPr lang="en-US" dirty="0" smtClean="0"/>
              <a:t> card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in case of a gross beam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 across voltage divider on TLM input senses a beam loss too big to measure continuously</a:t>
            </a:r>
          </a:p>
          <a:p>
            <a:r>
              <a:rPr lang="en-US" dirty="0" smtClean="0"/>
              <a:t>TLM electrometer trips off the RSS by taking away the keep alive voltage</a:t>
            </a:r>
          </a:p>
          <a:p>
            <a:r>
              <a:rPr lang="en-US" dirty="0" smtClean="0"/>
              <a:t>Electrometer continues to send out pulses</a:t>
            </a:r>
          </a:p>
          <a:p>
            <a:r>
              <a:rPr lang="en-US" dirty="0" smtClean="0"/>
              <a:t>No reset until TWA limit is observed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848600" cy="3810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Electrometer module development and construction – completed end of </a:t>
            </a:r>
            <a:r>
              <a:rPr lang="en-US" sz="2400" dirty="0" smtClean="0">
                <a:solidFill>
                  <a:srgbClr val="FF0000"/>
                </a:solidFill>
              </a:rPr>
              <a:t>April 2013</a:t>
            </a:r>
          </a:p>
          <a:p>
            <a:r>
              <a:rPr lang="en-US" sz="2400" dirty="0" smtClean="0"/>
              <a:t>Prototype and detector testing - </a:t>
            </a:r>
            <a:r>
              <a:rPr lang="en-US" sz="2400" dirty="0" smtClean="0">
                <a:solidFill>
                  <a:srgbClr val="FF0000"/>
                </a:solidFill>
              </a:rPr>
              <a:t>May 2013 through September 2013</a:t>
            </a:r>
          </a:p>
          <a:p>
            <a:r>
              <a:rPr lang="en-US" sz="2400" dirty="0" smtClean="0"/>
              <a:t>Documentation submitted to AD ES&amp;H - </a:t>
            </a:r>
            <a:r>
              <a:rPr lang="en-US" sz="2400" dirty="0" smtClean="0">
                <a:solidFill>
                  <a:srgbClr val="FF0000"/>
                </a:solidFill>
              </a:rPr>
              <a:t>October 2013</a:t>
            </a:r>
          </a:p>
          <a:p>
            <a:r>
              <a:rPr lang="en-US" sz="2400" dirty="0" smtClean="0"/>
              <a:t>AD ES&amp;H Review and Approval – </a:t>
            </a:r>
            <a:r>
              <a:rPr lang="en-US" sz="2400" dirty="0" smtClean="0">
                <a:solidFill>
                  <a:srgbClr val="FF0000"/>
                </a:solidFill>
              </a:rPr>
              <a:t>December 2013</a:t>
            </a:r>
          </a:p>
          <a:p>
            <a:r>
              <a:rPr lang="en-US" sz="2400" dirty="0" smtClean="0"/>
              <a:t>ES&amp;H Section Approval - </a:t>
            </a:r>
            <a:r>
              <a:rPr lang="en-US" sz="2400" dirty="0" smtClean="0">
                <a:solidFill>
                  <a:srgbClr val="FF0000"/>
                </a:solidFill>
              </a:rPr>
              <a:t>February 2014</a:t>
            </a:r>
          </a:p>
          <a:p>
            <a:r>
              <a:rPr lang="en-US" sz="2400" dirty="0" smtClean="0"/>
              <a:t>Future work – Final design &amp; construction - </a:t>
            </a:r>
            <a:r>
              <a:rPr lang="en-US" sz="2400" dirty="0" smtClean="0">
                <a:solidFill>
                  <a:srgbClr val="FF0000"/>
                </a:solidFill>
              </a:rPr>
              <a:t>TBD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ckmidpoin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9" y="152400"/>
            <a:ext cx="4789587" cy="3505200"/>
          </a:xfrm>
          <a:prstGeom prst="rect">
            <a:avLst/>
          </a:prstGeom>
        </p:spPr>
      </p:pic>
      <p:pic>
        <p:nvPicPr>
          <p:cNvPr id="3" name="Picture 2" descr="trackdownstrea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2971800"/>
            <a:ext cx="4789587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219199" y="533400"/>
          <a:ext cx="755631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142999" y="228600"/>
          <a:ext cx="7769641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5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304800"/>
            <a:ext cx="4063849" cy="6096000"/>
          </a:xfrm>
          <a:prstGeom prst="rect">
            <a:avLst/>
          </a:prstGeom>
        </p:spPr>
      </p:pic>
      <p:cxnSp>
        <p:nvCxnSpPr>
          <p:cNvPr id="55298" name="AutoShape 2"/>
          <p:cNvCxnSpPr>
            <a:cxnSpLocks noChangeShapeType="1"/>
          </p:cNvCxnSpPr>
          <p:nvPr/>
        </p:nvCxnSpPr>
        <p:spPr bwMode="auto">
          <a:xfrm flipH="1" flipV="1">
            <a:off x="4572000" y="990600"/>
            <a:ext cx="1028700" cy="679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dose measurement</a:t>
            </a:r>
            <a:endParaRPr lang="en-US" dirty="0"/>
          </a:p>
        </p:txBody>
      </p:sp>
      <p:pic>
        <p:nvPicPr>
          <p:cNvPr id="4" name="Picture 3" descr="A2B7 sketch.jpg"/>
          <p:cNvPicPr/>
          <p:nvPr/>
        </p:nvPicPr>
        <p:blipFill>
          <a:blip r:embed="rId2" cstate="print"/>
          <a:srcRect b="11765"/>
          <a:stretch>
            <a:fillRect/>
          </a:stretch>
        </p:blipFill>
        <p:spPr>
          <a:xfrm>
            <a:off x="1295400" y="1295400"/>
            <a:ext cx="7667491" cy="522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Comparison of 2000/2012 measurement</a:t>
            </a:r>
            <a:endParaRPr lang="en-US" sz="36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1371600"/>
          <a:ext cx="6898450" cy="485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066800" y="1219200"/>
          <a:ext cx="7770784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MARS simulations didn’t match measurements</a:t>
            </a:r>
            <a:br>
              <a:rPr lang="en-US" sz="2800" dirty="0" smtClean="0"/>
            </a:br>
            <a:r>
              <a:rPr lang="en-US" sz="2800" dirty="0" smtClean="0"/>
              <a:t>possible cause – unknown soil density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19200" y="381000"/>
          <a:ext cx="7767354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295400" y="533400"/>
          <a:ext cx="755742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219200" y="533400"/>
          <a:ext cx="7767354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439</TotalTime>
  <Words>1113</Words>
  <Application>Microsoft Office PowerPoint</Application>
  <PresentationFormat>On-screen Show (4:3)</PresentationFormat>
  <Paragraphs>333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Solstice</vt:lpstr>
      <vt:lpstr>Equation</vt:lpstr>
      <vt:lpstr>TLM example application</vt:lpstr>
      <vt:lpstr>Controlled beam loss location</vt:lpstr>
      <vt:lpstr>Slide 3</vt:lpstr>
      <vt:lpstr>Effective dose measurement</vt:lpstr>
      <vt:lpstr>Comparison of 2000/2012 measurement</vt:lpstr>
      <vt:lpstr>MARS simulations didn’t match measurements possible cause – unknown soil density</vt:lpstr>
      <vt:lpstr>Slide 7</vt:lpstr>
      <vt:lpstr>Slide 8</vt:lpstr>
      <vt:lpstr>Slide 9</vt:lpstr>
      <vt:lpstr>TLM measurement unit</vt:lpstr>
      <vt:lpstr>Two electrometer designs</vt:lpstr>
      <vt:lpstr>TLM output</vt:lpstr>
      <vt:lpstr>Digital TLM electrometer prototype</vt:lpstr>
      <vt:lpstr>Analog TLM electrometer prototype</vt:lpstr>
      <vt:lpstr>125’ TLM response to controlled beam loss</vt:lpstr>
      <vt:lpstr>250’ TLM response to controlled beam loss</vt:lpstr>
      <vt:lpstr>338’ TLM response to controlled beam loss</vt:lpstr>
      <vt:lpstr>TLM dynamic range examples</vt:lpstr>
      <vt:lpstr>TLM detector bias selection</vt:lpstr>
      <vt:lpstr>The example – 1 of 3</vt:lpstr>
      <vt:lpstr>The example – 2 of 3</vt:lpstr>
      <vt:lpstr>The example – 3 of 3</vt:lpstr>
      <vt:lpstr>What happens in case of a gross beam loss?</vt:lpstr>
      <vt:lpstr>Schedule</vt:lpstr>
      <vt:lpstr>Slide 25</vt:lpstr>
      <vt:lpstr>Slide 26</vt:lpstr>
      <vt:lpstr>Slide 27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TLM example application</dc:title>
  <dc:creator>Leveling</dc:creator>
  <cp:lastModifiedBy>Leveling</cp:lastModifiedBy>
  <cp:revision>38</cp:revision>
  <dcterms:created xsi:type="dcterms:W3CDTF">2013-03-11T13:24:54Z</dcterms:created>
  <dcterms:modified xsi:type="dcterms:W3CDTF">2013-03-16T11:09:32Z</dcterms:modified>
</cp:coreProperties>
</file>